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Barlow" panose="00000500000000000000" pitchFamily="2" charset="0"/>
      <p:regular r:id="rId28"/>
    </p:embeddedFont>
    <p:embeddedFont>
      <p:font typeface="Barlow Bold" panose="020B0604020202020204" charset="0"/>
      <p:regular r:id="rId29"/>
    </p:embeddedFont>
    <p:embeddedFont>
      <p:font typeface="Barlow Light" panose="00000400000000000000" pitchFamily="2" charset="0"/>
      <p:regular r:id="rId30"/>
    </p:embeddedFont>
    <p:embeddedFont>
      <p:font typeface="Barlow Semi-Bold" panose="020B0604020202020204" charset="0"/>
      <p:regular r:id="rId31"/>
    </p:embeddedFont>
    <p:embeddedFont>
      <p:font typeface="Barlow Semi-Bol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71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46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1616"/>
            <a:ext cx="18288000" cy="12723562"/>
          </a:xfrm>
          <a:custGeom>
            <a:avLst/>
            <a:gdLst/>
            <a:ahLst/>
            <a:cxnLst/>
            <a:rect l="l" t="t" r="r" b="b"/>
            <a:pathLst>
              <a:path w="18288000" h="12723562">
                <a:moveTo>
                  <a:pt x="0" y="0"/>
                </a:moveTo>
                <a:lnTo>
                  <a:pt x="18288000" y="0"/>
                </a:lnTo>
                <a:lnTo>
                  <a:pt x="18288000" y="12723562"/>
                </a:lnTo>
                <a:lnTo>
                  <a:pt x="0" y="12723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-4230370" y="4766220"/>
            <a:ext cx="6492240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15708630" y="4775745"/>
            <a:ext cx="6492240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5275564" y="0"/>
            <a:ext cx="3868436" cy="7357254"/>
            <a:chOff x="0" y="0"/>
            <a:chExt cx="660400" cy="12559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1255993"/>
            </a:xfrm>
            <a:custGeom>
              <a:avLst/>
              <a:gdLst/>
              <a:ahLst/>
              <a:cxnLst/>
              <a:rect l="l" t="t" r="r" b="b"/>
              <a:pathLst>
                <a:path w="660400" h="1255993">
                  <a:moveTo>
                    <a:pt x="220252" y="1236924"/>
                  </a:moveTo>
                  <a:cubicBezTo>
                    <a:pt x="254109" y="1248438"/>
                    <a:pt x="292600" y="1255993"/>
                    <a:pt x="330378" y="1255993"/>
                  </a:cubicBezTo>
                  <a:cubicBezTo>
                    <a:pt x="368157" y="1255993"/>
                    <a:pt x="404509" y="1249516"/>
                    <a:pt x="438009" y="1238003"/>
                  </a:cubicBezTo>
                  <a:cubicBezTo>
                    <a:pt x="438723" y="1237643"/>
                    <a:pt x="439435" y="1237643"/>
                    <a:pt x="440148" y="1237284"/>
                  </a:cubicBezTo>
                  <a:cubicBezTo>
                    <a:pt x="565955" y="1191228"/>
                    <a:pt x="658618" y="1069615"/>
                    <a:pt x="660400" y="917647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916966"/>
                  </a:lnTo>
                  <a:cubicBezTo>
                    <a:pt x="1782" y="1070333"/>
                    <a:pt x="93019" y="1191949"/>
                    <a:pt x="220252" y="1236924"/>
                  </a:cubicBezTo>
                  <a:close/>
                </a:path>
              </a:pathLst>
            </a:custGeom>
            <a:solidFill>
              <a:srgbClr val="537190">
                <a:alpha val="1882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0400" cy="1176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7209782" y="2929746"/>
            <a:ext cx="3868436" cy="7357254"/>
            <a:chOff x="0" y="0"/>
            <a:chExt cx="660400" cy="12559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0400" cy="1255993"/>
            </a:xfrm>
            <a:custGeom>
              <a:avLst/>
              <a:gdLst/>
              <a:ahLst/>
              <a:cxnLst/>
              <a:rect l="l" t="t" r="r" b="b"/>
              <a:pathLst>
                <a:path w="660400" h="1255993">
                  <a:moveTo>
                    <a:pt x="220252" y="1236924"/>
                  </a:moveTo>
                  <a:cubicBezTo>
                    <a:pt x="254109" y="1248438"/>
                    <a:pt x="292600" y="1255993"/>
                    <a:pt x="330378" y="1255993"/>
                  </a:cubicBezTo>
                  <a:cubicBezTo>
                    <a:pt x="368157" y="1255993"/>
                    <a:pt x="404509" y="1249516"/>
                    <a:pt x="438009" y="1238003"/>
                  </a:cubicBezTo>
                  <a:cubicBezTo>
                    <a:pt x="438723" y="1237643"/>
                    <a:pt x="439435" y="1237643"/>
                    <a:pt x="440148" y="1237284"/>
                  </a:cubicBezTo>
                  <a:cubicBezTo>
                    <a:pt x="565955" y="1191228"/>
                    <a:pt x="658618" y="1069615"/>
                    <a:pt x="660400" y="917647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916966"/>
                  </a:lnTo>
                  <a:cubicBezTo>
                    <a:pt x="1782" y="1070333"/>
                    <a:pt x="93019" y="1191949"/>
                    <a:pt x="220252" y="1236924"/>
                  </a:cubicBezTo>
                  <a:close/>
                </a:path>
              </a:pathLst>
            </a:custGeom>
            <a:solidFill>
              <a:srgbClr val="EFEFEF">
                <a:alpha val="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660400" cy="1176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8496224"/>
            <a:ext cx="3221502" cy="1790776"/>
          </a:xfrm>
          <a:custGeom>
            <a:avLst/>
            <a:gdLst/>
            <a:ahLst/>
            <a:cxnLst/>
            <a:rect l="l" t="t" r="r" b="b"/>
            <a:pathLst>
              <a:path w="3221502" h="1790776">
                <a:moveTo>
                  <a:pt x="0" y="0"/>
                </a:moveTo>
                <a:lnTo>
                  <a:pt x="3221502" y="0"/>
                </a:lnTo>
                <a:lnTo>
                  <a:pt x="3221502" y="1790776"/>
                </a:lnTo>
                <a:lnTo>
                  <a:pt x="0" y="1790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3987838" y="7722303"/>
            <a:ext cx="4300162" cy="2479923"/>
          </a:xfrm>
          <a:custGeom>
            <a:avLst/>
            <a:gdLst/>
            <a:ahLst/>
            <a:cxnLst/>
            <a:rect l="l" t="t" r="r" b="b"/>
            <a:pathLst>
              <a:path w="4300162" h="2479923">
                <a:moveTo>
                  <a:pt x="0" y="0"/>
                </a:moveTo>
                <a:lnTo>
                  <a:pt x="4300162" y="0"/>
                </a:lnTo>
                <a:lnTo>
                  <a:pt x="4300162" y="2479922"/>
                </a:lnTo>
                <a:lnTo>
                  <a:pt x="0" y="2479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8414549" y="4043675"/>
            <a:ext cx="3868436" cy="7357254"/>
            <a:chOff x="0" y="0"/>
            <a:chExt cx="660400" cy="12559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1255993"/>
            </a:xfrm>
            <a:custGeom>
              <a:avLst/>
              <a:gdLst/>
              <a:ahLst/>
              <a:cxnLst/>
              <a:rect l="l" t="t" r="r" b="b"/>
              <a:pathLst>
                <a:path w="660400" h="1255993">
                  <a:moveTo>
                    <a:pt x="220252" y="1236924"/>
                  </a:moveTo>
                  <a:cubicBezTo>
                    <a:pt x="254109" y="1248438"/>
                    <a:pt x="292600" y="1255993"/>
                    <a:pt x="330378" y="1255993"/>
                  </a:cubicBezTo>
                  <a:cubicBezTo>
                    <a:pt x="368157" y="1255993"/>
                    <a:pt x="404509" y="1249516"/>
                    <a:pt x="438009" y="1238003"/>
                  </a:cubicBezTo>
                  <a:cubicBezTo>
                    <a:pt x="438723" y="1237643"/>
                    <a:pt x="439435" y="1237643"/>
                    <a:pt x="440148" y="1237284"/>
                  </a:cubicBezTo>
                  <a:cubicBezTo>
                    <a:pt x="565955" y="1191228"/>
                    <a:pt x="658618" y="1069615"/>
                    <a:pt x="660400" y="917647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916966"/>
                  </a:lnTo>
                  <a:cubicBezTo>
                    <a:pt x="1782" y="1070333"/>
                    <a:pt x="93019" y="1191949"/>
                    <a:pt x="220252" y="1236924"/>
                  </a:cubicBezTo>
                  <a:close/>
                </a:path>
              </a:pathLst>
            </a:custGeom>
            <a:solidFill>
              <a:srgbClr val="537190">
                <a:alpha val="1882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60400" cy="1176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638531" y="1028700"/>
            <a:ext cx="9010938" cy="8137346"/>
          </a:xfrm>
          <a:custGeom>
            <a:avLst/>
            <a:gdLst/>
            <a:ahLst/>
            <a:cxnLst/>
            <a:rect l="l" t="t" r="r" b="b"/>
            <a:pathLst>
              <a:path w="9010938" h="8137346">
                <a:moveTo>
                  <a:pt x="0" y="0"/>
                </a:moveTo>
                <a:lnTo>
                  <a:pt x="9010938" y="0"/>
                </a:lnTo>
                <a:lnTo>
                  <a:pt x="9010938" y="8137346"/>
                </a:lnTo>
                <a:lnTo>
                  <a:pt x="0" y="8137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09852"/>
            <a:ext cx="19608938" cy="14706703"/>
          </a:xfrm>
          <a:custGeom>
            <a:avLst/>
            <a:gdLst/>
            <a:ahLst/>
            <a:cxnLst/>
            <a:rect l="l" t="t" r="r" b="b"/>
            <a:pathLst>
              <a:path w="19608938" h="14706703">
                <a:moveTo>
                  <a:pt x="0" y="0"/>
                </a:moveTo>
                <a:lnTo>
                  <a:pt x="19608938" y="0"/>
                </a:lnTo>
                <a:lnTo>
                  <a:pt x="19608938" y="14706704"/>
                </a:lnTo>
                <a:lnTo>
                  <a:pt x="0" y="1470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6872826" y="-7696266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768180" y="1210671"/>
            <a:ext cx="6146490" cy="4609868"/>
          </a:xfrm>
          <a:custGeom>
            <a:avLst/>
            <a:gdLst/>
            <a:ahLst/>
            <a:cxnLst/>
            <a:rect l="l" t="t" r="r" b="b"/>
            <a:pathLst>
              <a:path w="6146490" h="4609868">
                <a:moveTo>
                  <a:pt x="0" y="0"/>
                </a:moveTo>
                <a:lnTo>
                  <a:pt x="6146491" y="0"/>
                </a:lnTo>
                <a:lnTo>
                  <a:pt x="6146491" y="4609868"/>
                </a:lnTo>
                <a:lnTo>
                  <a:pt x="0" y="4609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08" t="-16908" r="-8829" b="-8829"/>
            </a:stretch>
          </a:blipFill>
          <a:ln w="1047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4766458"/>
            <a:ext cx="7376066" cy="5532049"/>
          </a:xfrm>
          <a:custGeom>
            <a:avLst/>
            <a:gdLst/>
            <a:ahLst/>
            <a:cxnLst/>
            <a:rect l="l" t="t" r="r" b="b"/>
            <a:pathLst>
              <a:path w="7376066" h="5532049">
                <a:moveTo>
                  <a:pt x="0" y="0"/>
                </a:moveTo>
                <a:lnTo>
                  <a:pt x="7376066" y="0"/>
                </a:lnTo>
                <a:lnTo>
                  <a:pt x="7376066" y="5532050"/>
                </a:lnTo>
                <a:lnTo>
                  <a:pt x="0" y="5532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047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5231578" y="4979407"/>
            <a:ext cx="3235504" cy="3235504"/>
          </a:xfrm>
          <a:custGeom>
            <a:avLst/>
            <a:gdLst/>
            <a:ahLst/>
            <a:cxnLst/>
            <a:rect l="l" t="t" r="r" b="b"/>
            <a:pathLst>
              <a:path w="3235504" h="3235504">
                <a:moveTo>
                  <a:pt x="0" y="0"/>
                </a:moveTo>
                <a:lnTo>
                  <a:pt x="3235505" y="0"/>
                </a:lnTo>
                <a:lnTo>
                  <a:pt x="3235505" y="3235504"/>
                </a:lnTo>
                <a:lnTo>
                  <a:pt x="0" y="3235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52" t="-31840" r="-4354" b="-14568"/>
            </a:stretch>
          </a:blipFill>
          <a:ln w="1047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984112" y="6302366"/>
            <a:ext cx="7549732" cy="4246724"/>
          </a:xfrm>
          <a:custGeom>
            <a:avLst/>
            <a:gdLst/>
            <a:ahLst/>
            <a:cxnLst/>
            <a:rect l="l" t="t" r="r" b="b"/>
            <a:pathLst>
              <a:path w="7549732" h="4246724">
                <a:moveTo>
                  <a:pt x="0" y="0"/>
                </a:moveTo>
                <a:lnTo>
                  <a:pt x="7549732" y="0"/>
                </a:lnTo>
                <a:lnTo>
                  <a:pt x="7549732" y="4246725"/>
                </a:lnTo>
                <a:lnTo>
                  <a:pt x="0" y="42467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047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 rot="5400000">
            <a:off x="14934827" y="5681940"/>
            <a:ext cx="10287000" cy="12660923"/>
            <a:chOff x="0" y="0"/>
            <a:chExt cx="6604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5470556" y="-7696266"/>
            <a:ext cx="10287000" cy="12660923"/>
            <a:chOff x="0" y="0"/>
            <a:chExt cx="6604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273536" y="1210671"/>
            <a:ext cx="5260308" cy="4051198"/>
          </a:xfrm>
          <a:custGeom>
            <a:avLst/>
            <a:gdLst/>
            <a:ahLst/>
            <a:cxnLst/>
            <a:rect l="l" t="t" r="r" b="b"/>
            <a:pathLst>
              <a:path w="5260308" h="4051198">
                <a:moveTo>
                  <a:pt x="0" y="0"/>
                </a:moveTo>
                <a:lnTo>
                  <a:pt x="5260308" y="0"/>
                </a:lnTo>
                <a:lnTo>
                  <a:pt x="5260308" y="4051198"/>
                </a:lnTo>
                <a:lnTo>
                  <a:pt x="0" y="4051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058"/>
            </a:stretch>
          </a:blipFill>
          <a:ln w="1047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-466082" y="379425"/>
            <a:ext cx="3875734" cy="181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5"/>
              </a:lnSpc>
            </a:pPr>
            <a:r>
              <a:rPr lang="en-US" sz="740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Dining</a:t>
            </a:r>
          </a:p>
          <a:p>
            <a:pPr algn="ctr">
              <a:lnSpc>
                <a:spcPts val="6735"/>
              </a:lnSpc>
            </a:pPr>
            <a:r>
              <a:rPr lang="en-US" sz="6873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Room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18630" y="8123710"/>
            <a:ext cx="3875734" cy="181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5"/>
              </a:lnSpc>
            </a:pPr>
            <a:r>
              <a:rPr lang="en-US" sz="740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Disco</a:t>
            </a:r>
          </a:p>
          <a:p>
            <a:pPr algn="ctr">
              <a:lnSpc>
                <a:spcPts val="6735"/>
              </a:lnSpc>
            </a:pPr>
            <a:r>
              <a:rPr lang="en-US" sz="6873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Room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18630" y="197454"/>
            <a:ext cx="3875734" cy="181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5"/>
              </a:lnSpc>
            </a:pPr>
            <a:r>
              <a:rPr lang="en-US" sz="740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Class</a:t>
            </a:r>
          </a:p>
          <a:p>
            <a:pPr algn="ctr">
              <a:lnSpc>
                <a:spcPts val="6735"/>
              </a:lnSpc>
            </a:pPr>
            <a:r>
              <a:rPr lang="en-US" sz="6873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Room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36860"/>
            <a:ext cx="20002074" cy="15001555"/>
          </a:xfrm>
          <a:custGeom>
            <a:avLst/>
            <a:gdLst/>
            <a:ahLst/>
            <a:cxnLst/>
            <a:rect l="l" t="t" r="r" b="b"/>
            <a:pathLst>
              <a:path w="20002074" h="15001555">
                <a:moveTo>
                  <a:pt x="0" y="0"/>
                </a:moveTo>
                <a:lnTo>
                  <a:pt x="20002074" y="0"/>
                </a:lnTo>
                <a:lnTo>
                  <a:pt x="20002074" y="15001555"/>
                </a:lnTo>
                <a:lnTo>
                  <a:pt x="0" y="15001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08721" y="5974211"/>
            <a:ext cx="5809764" cy="4573239"/>
          </a:xfrm>
          <a:custGeom>
            <a:avLst/>
            <a:gdLst/>
            <a:ahLst/>
            <a:cxnLst/>
            <a:rect l="l" t="t" r="r" b="b"/>
            <a:pathLst>
              <a:path w="5809764" h="4573239">
                <a:moveTo>
                  <a:pt x="0" y="0"/>
                </a:moveTo>
                <a:lnTo>
                  <a:pt x="5809765" y="0"/>
                </a:lnTo>
                <a:lnTo>
                  <a:pt x="5809765" y="4573239"/>
                </a:lnTo>
                <a:lnTo>
                  <a:pt x="0" y="4573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0" b="-2920"/>
            </a:stretch>
          </a:blipFill>
          <a:ln w="666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4553855" y="-3771238"/>
            <a:ext cx="10287000" cy="12660923"/>
            <a:chOff x="0" y="0"/>
            <a:chExt cx="6604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229329" y="767725"/>
            <a:ext cx="4618153" cy="107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Kitchen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555" y="1965104"/>
            <a:ext cx="6093729" cy="489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Breakfast, lunch and evening meals are all prepared fresh daily by our experienced catering team.</a:t>
            </a:r>
          </a:p>
          <a:p>
            <a:pPr algn="l">
              <a:lnSpc>
                <a:spcPts val="3038"/>
              </a:lnSpc>
            </a:pPr>
            <a:endParaRPr lang="en-US" sz="3670">
              <a:solidFill>
                <a:srgbClr val="FFFFFF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algn="l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Packed lunches will be provided when away </a:t>
            </a:r>
          </a:p>
          <a:p>
            <a:pPr algn="l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on hill walks.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46440"/>
            <a:ext cx="18392731" cy="13794548"/>
          </a:xfrm>
          <a:custGeom>
            <a:avLst/>
            <a:gdLst/>
            <a:ahLst/>
            <a:cxnLst/>
            <a:rect l="l" t="t" r="r" b="b"/>
            <a:pathLst>
              <a:path w="18392731" h="13794548">
                <a:moveTo>
                  <a:pt x="0" y="0"/>
                </a:moveTo>
                <a:lnTo>
                  <a:pt x="18392731" y="0"/>
                </a:lnTo>
                <a:lnTo>
                  <a:pt x="18392731" y="13794548"/>
                </a:lnTo>
                <a:lnTo>
                  <a:pt x="0" y="13794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123724" y="2911175"/>
            <a:ext cx="2784475" cy="27844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33011" y="2890625"/>
            <a:ext cx="2784475" cy="278447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76033" y="2671186"/>
            <a:ext cx="2784475" cy="278447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99" y="2320713"/>
            <a:ext cx="3924300" cy="39243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0" y="2320713"/>
            <a:ext cx="3924300" cy="3924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120" y="2274715"/>
            <a:ext cx="3924300" cy="39243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2423284" y="3121127"/>
            <a:ext cx="2033530" cy="2364570"/>
          </a:xfrm>
          <a:custGeom>
            <a:avLst/>
            <a:gdLst/>
            <a:ahLst/>
            <a:cxnLst/>
            <a:rect l="l" t="t" r="r" b="b"/>
            <a:pathLst>
              <a:path w="2033530" h="2364570">
                <a:moveTo>
                  <a:pt x="0" y="0"/>
                </a:moveTo>
                <a:lnTo>
                  <a:pt x="2033530" y="0"/>
                </a:lnTo>
                <a:lnTo>
                  <a:pt x="2033530" y="2364570"/>
                </a:lnTo>
                <a:lnTo>
                  <a:pt x="0" y="2364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7966517" y="3166839"/>
            <a:ext cx="2517462" cy="2369561"/>
          </a:xfrm>
          <a:custGeom>
            <a:avLst/>
            <a:gdLst/>
            <a:ahLst/>
            <a:cxnLst/>
            <a:rect l="l" t="t" r="r" b="b"/>
            <a:pathLst>
              <a:path w="2517462" h="2369561">
                <a:moveTo>
                  <a:pt x="0" y="0"/>
                </a:moveTo>
                <a:lnTo>
                  <a:pt x="2517462" y="0"/>
                </a:lnTo>
                <a:lnTo>
                  <a:pt x="2517462" y="2369561"/>
                </a:lnTo>
                <a:lnTo>
                  <a:pt x="0" y="2369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3917421" y="3066639"/>
            <a:ext cx="1670498" cy="2340452"/>
          </a:xfrm>
          <a:custGeom>
            <a:avLst/>
            <a:gdLst/>
            <a:ahLst/>
            <a:cxnLst/>
            <a:rect l="l" t="t" r="r" b="b"/>
            <a:pathLst>
              <a:path w="1670498" h="2340452">
                <a:moveTo>
                  <a:pt x="0" y="0"/>
                </a:moveTo>
                <a:lnTo>
                  <a:pt x="1670498" y="0"/>
                </a:lnTo>
                <a:lnTo>
                  <a:pt x="1670498" y="2340452"/>
                </a:lnTo>
                <a:lnTo>
                  <a:pt x="0" y="2340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6107261" y="571261"/>
            <a:ext cx="6073478" cy="13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8"/>
              </a:lnSpc>
            </a:pPr>
            <a:r>
              <a:rPr lang="en-US" sz="7727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What To Bring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08730" y="6269234"/>
            <a:ext cx="862637" cy="67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Bag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23024" y="6239198"/>
            <a:ext cx="4604448" cy="67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Old Clothes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89330" y="6223236"/>
            <a:ext cx="3770500" cy="67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Kit List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23724" y="7027687"/>
            <a:ext cx="2632651" cy="187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1"/>
              </a:lnSpc>
            </a:pPr>
            <a:r>
              <a:rPr lang="en-US" sz="2686" spc="10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A bag you can carry, remember it’s only a few nights!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49566" y="7027687"/>
            <a:ext cx="3351364" cy="187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1"/>
              </a:lnSpc>
            </a:pPr>
            <a:r>
              <a:rPr lang="en-US" sz="2686" spc="10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Bring old clothes and trainers that you’re happy to get muddy and wet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00392" y="7027687"/>
            <a:ext cx="2748376" cy="138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7"/>
              </a:lnSpc>
            </a:pPr>
            <a:r>
              <a:rPr lang="en-US" sz="2655" spc="10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Your school will be sent a kit list of what to bring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46440"/>
            <a:ext cx="18392731" cy="13794548"/>
          </a:xfrm>
          <a:custGeom>
            <a:avLst/>
            <a:gdLst/>
            <a:ahLst/>
            <a:cxnLst/>
            <a:rect l="l" t="t" r="r" b="b"/>
            <a:pathLst>
              <a:path w="18392731" h="13794548">
                <a:moveTo>
                  <a:pt x="0" y="0"/>
                </a:moveTo>
                <a:lnTo>
                  <a:pt x="18392731" y="0"/>
                </a:lnTo>
                <a:lnTo>
                  <a:pt x="18392731" y="13794548"/>
                </a:lnTo>
                <a:lnTo>
                  <a:pt x="0" y="13794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96607" y="2860589"/>
            <a:ext cx="2784475" cy="27844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530787" y="2890625"/>
            <a:ext cx="2784475" cy="278447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68852" y="2860589"/>
            <a:ext cx="2784475" cy="278447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06918" y="2860589"/>
            <a:ext cx="2784475" cy="278447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94" y="2290677"/>
            <a:ext cx="3924300" cy="39243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74" y="2320713"/>
            <a:ext cx="3924300" cy="3924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940" y="2290677"/>
            <a:ext cx="3924300" cy="3924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7006" y="2290677"/>
            <a:ext cx="3924300" cy="3924300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1511065" y="3411936"/>
            <a:ext cx="1955559" cy="1681781"/>
          </a:xfrm>
          <a:custGeom>
            <a:avLst/>
            <a:gdLst/>
            <a:ahLst/>
            <a:cxnLst/>
            <a:rect l="l" t="t" r="r" b="b"/>
            <a:pathLst>
              <a:path w="1955559" h="1681781">
                <a:moveTo>
                  <a:pt x="0" y="0"/>
                </a:moveTo>
                <a:lnTo>
                  <a:pt x="1955559" y="0"/>
                </a:lnTo>
                <a:lnTo>
                  <a:pt x="1955559" y="1681781"/>
                </a:lnTo>
                <a:lnTo>
                  <a:pt x="0" y="1681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5856254" y="3110064"/>
            <a:ext cx="2137425" cy="2345597"/>
          </a:xfrm>
          <a:custGeom>
            <a:avLst/>
            <a:gdLst/>
            <a:ahLst/>
            <a:cxnLst/>
            <a:rect l="l" t="t" r="r" b="b"/>
            <a:pathLst>
              <a:path w="2137425" h="2345597">
                <a:moveTo>
                  <a:pt x="0" y="0"/>
                </a:moveTo>
                <a:lnTo>
                  <a:pt x="2137426" y="0"/>
                </a:lnTo>
                <a:lnTo>
                  <a:pt x="2137426" y="2345597"/>
                </a:lnTo>
                <a:lnTo>
                  <a:pt x="0" y="23455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0162989" y="3110064"/>
            <a:ext cx="2396202" cy="2483111"/>
          </a:xfrm>
          <a:custGeom>
            <a:avLst/>
            <a:gdLst/>
            <a:ahLst/>
            <a:cxnLst/>
            <a:rect l="l" t="t" r="r" b="b"/>
            <a:pathLst>
              <a:path w="2396202" h="2483111">
                <a:moveTo>
                  <a:pt x="0" y="0"/>
                </a:moveTo>
                <a:lnTo>
                  <a:pt x="2396202" y="0"/>
                </a:lnTo>
                <a:lnTo>
                  <a:pt x="2396202" y="2483111"/>
                </a:lnTo>
                <a:lnTo>
                  <a:pt x="0" y="2483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4644040" y="3199907"/>
            <a:ext cx="2560291" cy="2105839"/>
          </a:xfrm>
          <a:custGeom>
            <a:avLst/>
            <a:gdLst/>
            <a:ahLst/>
            <a:cxnLst/>
            <a:rect l="l" t="t" r="r" b="b"/>
            <a:pathLst>
              <a:path w="2560291" h="2105839">
                <a:moveTo>
                  <a:pt x="0" y="0"/>
                </a:moveTo>
                <a:lnTo>
                  <a:pt x="2560291" y="0"/>
                </a:lnTo>
                <a:lnTo>
                  <a:pt x="2560291" y="2105839"/>
                </a:lnTo>
                <a:lnTo>
                  <a:pt x="0" y="21058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7067500" y="571261"/>
            <a:ext cx="4604448" cy="1236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18"/>
              </a:lnSpc>
            </a:pPr>
            <a:r>
              <a:rPr lang="en-US" sz="7727" b="1" dirty="0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Activities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3465" y="6239198"/>
            <a:ext cx="3371266" cy="641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1" dirty="0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Risk Assessed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620800" y="6239198"/>
            <a:ext cx="4604448" cy="67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Qualified Instructors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82150" y="6239198"/>
            <a:ext cx="3770500" cy="67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Seasonal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86123" y="6239198"/>
            <a:ext cx="2832504" cy="641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1" dirty="0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Equipment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72959" y="7068290"/>
            <a:ext cx="3371266" cy="19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All activities are inspected by an independent technical advisor (TA) and each activity has an in-depth risk assessment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31645" y="7068290"/>
            <a:ext cx="3582759" cy="23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Activities are delivered by instructors who are trained and assessed for each activity by either National Governing Body (NGB) or Site Specific by TA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81767" y="7097234"/>
            <a:ext cx="3371266" cy="118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Some activities are seasonal and weather dependant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13523" y="7068290"/>
            <a:ext cx="3371266" cy="23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All equipment needed will be supplied by Dolphin House and is frequently checked as per manufacturers recommendations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795"/>
            <a:ext cx="18825022" cy="14118767"/>
          </a:xfrm>
          <a:custGeom>
            <a:avLst/>
            <a:gdLst/>
            <a:ahLst/>
            <a:cxnLst/>
            <a:rect l="l" t="t" r="r" b="b"/>
            <a:pathLst>
              <a:path w="18825022" h="14118767">
                <a:moveTo>
                  <a:pt x="0" y="0"/>
                </a:moveTo>
                <a:lnTo>
                  <a:pt x="18825022" y="0"/>
                </a:lnTo>
                <a:lnTo>
                  <a:pt x="18825022" y="14118767"/>
                </a:lnTo>
                <a:lnTo>
                  <a:pt x="0" y="1411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5274225" y="-1123479"/>
            <a:ext cx="20505507" cy="13352423"/>
          </a:xfrm>
          <a:custGeom>
            <a:avLst/>
            <a:gdLst/>
            <a:ahLst/>
            <a:cxnLst/>
            <a:rect l="l" t="t" r="r" b="b"/>
            <a:pathLst>
              <a:path w="20505507" h="13352423">
                <a:moveTo>
                  <a:pt x="0" y="0"/>
                </a:moveTo>
                <a:lnTo>
                  <a:pt x="20505506" y="0"/>
                </a:lnTo>
                <a:lnTo>
                  <a:pt x="20505506" y="13352423"/>
                </a:lnTo>
                <a:lnTo>
                  <a:pt x="0" y="13352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58056" y="0"/>
            <a:ext cx="8229675" cy="10287000"/>
          </a:xfrm>
          <a:custGeom>
            <a:avLst/>
            <a:gdLst/>
            <a:ahLst/>
            <a:cxnLst/>
            <a:rect l="l" t="t" r="r" b="b"/>
            <a:pathLst>
              <a:path w="8229675" h="10287000">
                <a:moveTo>
                  <a:pt x="0" y="0"/>
                </a:moveTo>
                <a:lnTo>
                  <a:pt x="8229675" y="0"/>
                </a:lnTo>
                <a:lnTo>
                  <a:pt x="82296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95" r="-3856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4324525" y="-5921229"/>
            <a:ext cx="10287000" cy="12660923"/>
            <a:chOff x="0" y="0"/>
            <a:chExt cx="6604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571157"/>
            <a:ext cx="5207857" cy="107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Abseiling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0316" y="1768536"/>
            <a:ext cx="6093729" cy="259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Our venue is a small secluded crag into a small cave entrance, right on our doorstep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31204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578706" cy="10438174"/>
            <a:chOff x="0" y="0"/>
            <a:chExt cx="4893157" cy="27491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3157" cy="2749149"/>
            </a:xfrm>
            <a:custGeom>
              <a:avLst/>
              <a:gdLst/>
              <a:ahLst/>
              <a:cxnLst/>
              <a:rect l="l" t="t" r="r" b="b"/>
              <a:pathLst>
                <a:path w="4893157" h="2749149">
                  <a:moveTo>
                    <a:pt x="0" y="0"/>
                  </a:moveTo>
                  <a:lnTo>
                    <a:pt x="4893157" y="0"/>
                  </a:lnTo>
                  <a:lnTo>
                    <a:pt x="4893157" y="2749149"/>
                  </a:lnTo>
                  <a:lnTo>
                    <a:pt x="0" y="2749149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93157" cy="279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4586557" y="-5675235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887864" y="-455591"/>
            <a:ext cx="7920905" cy="5674678"/>
          </a:xfrm>
          <a:custGeom>
            <a:avLst/>
            <a:gdLst/>
            <a:ahLst/>
            <a:cxnLst/>
            <a:rect l="l" t="t" r="r" b="b"/>
            <a:pathLst>
              <a:path w="7920905" h="5674678">
                <a:moveTo>
                  <a:pt x="0" y="0"/>
                </a:moveTo>
                <a:lnTo>
                  <a:pt x="7920904" y="0"/>
                </a:lnTo>
                <a:lnTo>
                  <a:pt x="7920904" y="5674678"/>
                </a:lnTo>
                <a:lnTo>
                  <a:pt x="0" y="5674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15" t="-15846" r="-16242" b="-13067"/>
            </a:stretch>
          </a:blipFill>
          <a:ln w="8572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-598268" y="817152"/>
            <a:ext cx="5961368" cy="108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Archery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6943" y="2010631"/>
            <a:ext cx="4806157" cy="234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3"/>
              </a:lnSpc>
            </a:pPr>
            <a:r>
              <a:rPr lang="en-US" sz="332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Archery happens in the Castle’s Boathouse, away from members of the public.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34119"/>
            <a:ext cx="18827919" cy="13355239"/>
          </a:xfrm>
          <a:custGeom>
            <a:avLst/>
            <a:gdLst/>
            <a:ahLst/>
            <a:cxnLst/>
            <a:rect l="l" t="t" r="r" b="b"/>
            <a:pathLst>
              <a:path w="18827919" h="13355239">
                <a:moveTo>
                  <a:pt x="0" y="0"/>
                </a:moveTo>
                <a:lnTo>
                  <a:pt x="18827919" y="0"/>
                </a:lnTo>
                <a:lnTo>
                  <a:pt x="18827919" y="13355238"/>
                </a:lnTo>
                <a:lnTo>
                  <a:pt x="0" y="13355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115800" y="889335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209765" y="3028259"/>
            <a:ext cx="4618153" cy="107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Biking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32180" y="4290301"/>
            <a:ext cx="6093729" cy="619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There are various routes around the park suitable for riders of all fitness levels and abilities.</a:t>
            </a:r>
          </a:p>
          <a:p>
            <a:pPr algn="r">
              <a:lnSpc>
                <a:spcPts val="3038"/>
              </a:lnSpc>
            </a:pPr>
            <a:endParaRPr lang="en-US" sz="367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r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Routes can be on smooth level terrain or there are some small hill sections around the park away from walkers.</a:t>
            </a:r>
          </a:p>
          <a:p>
            <a:pPr algn="r">
              <a:lnSpc>
                <a:spcPts val="5138"/>
              </a:lnSpc>
            </a:pPr>
            <a:endParaRPr lang="en-US" sz="367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1174"/>
            <a:ext cx="19403966" cy="14552974"/>
          </a:xfrm>
          <a:custGeom>
            <a:avLst/>
            <a:gdLst/>
            <a:ahLst/>
            <a:cxnLst/>
            <a:rect l="l" t="t" r="r" b="b"/>
            <a:pathLst>
              <a:path w="19403966" h="14552974">
                <a:moveTo>
                  <a:pt x="0" y="0"/>
                </a:moveTo>
                <a:lnTo>
                  <a:pt x="19403966" y="0"/>
                </a:lnTo>
                <a:lnTo>
                  <a:pt x="19403966" y="14552974"/>
                </a:lnTo>
                <a:lnTo>
                  <a:pt x="0" y="14552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145353" y="0"/>
            <a:ext cx="18578706" cy="10438174"/>
            <a:chOff x="0" y="0"/>
            <a:chExt cx="4893157" cy="27491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3157" cy="2749149"/>
            </a:xfrm>
            <a:custGeom>
              <a:avLst/>
              <a:gdLst/>
              <a:ahLst/>
              <a:cxnLst/>
              <a:rect l="l" t="t" r="r" b="b"/>
              <a:pathLst>
                <a:path w="4893157" h="2749149">
                  <a:moveTo>
                    <a:pt x="0" y="0"/>
                  </a:moveTo>
                  <a:lnTo>
                    <a:pt x="4893157" y="0"/>
                  </a:lnTo>
                  <a:lnTo>
                    <a:pt x="4893157" y="2749149"/>
                  </a:lnTo>
                  <a:lnTo>
                    <a:pt x="0" y="2749149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93157" cy="279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70087" y="6617320"/>
            <a:ext cx="8730725" cy="4482073"/>
          </a:xfrm>
          <a:custGeom>
            <a:avLst/>
            <a:gdLst/>
            <a:ahLst/>
            <a:cxnLst/>
            <a:rect l="l" t="t" r="r" b="b"/>
            <a:pathLst>
              <a:path w="8730725" h="4482073">
                <a:moveTo>
                  <a:pt x="0" y="0"/>
                </a:moveTo>
                <a:lnTo>
                  <a:pt x="8730725" y="0"/>
                </a:lnTo>
                <a:lnTo>
                  <a:pt x="8730725" y="4482073"/>
                </a:lnTo>
                <a:lnTo>
                  <a:pt x="0" y="4482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255"/>
            </a:stretch>
          </a:blipFill>
          <a:ln w="4762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578315" y="-368897"/>
            <a:ext cx="5295976" cy="5512397"/>
          </a:xfrm>
          <a:custGeom>
            <a:avLst/>
            <a:gdLst/>
            <a:ahLst/>
            <a:cxnLst/>
            <a:rect l="l" t="t" r="r" b="b"/>
            <a:pathLst>
              <a:path w="5295976" h="5512397">
                <a:moveTo>
                  <a:pt x="0" y="0"/>
                </a:moveTo>
                <a:lnTo>
                  <a:pt x="5295976" y="0"/>
                </a:lnTo>
                <a:lnTo>
                  <a:pt x="5295976" y="5512397"/>
                </a:lnTo>
                <a:lnTo>
                  <a:pt x="0" y="5512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245" r="-19548" b="-5772"/>
            </a:stretch>
          </a:blipFill>
          <a:ln w="4762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 rot="-5400000">
            <a:off x="-4114800" y="-6330462"/>
            <a:ext cx="10287000" cy="12660923"/>
            <a:chOff x="0" y="0"/>
            <a:chExt cx="6604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145353" y="566625"/>
            <a:ext cx="3962926" cy="108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Caving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0775" y="1777600"/>
            <a:ext cx="6093729" cy="259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We explore the cave systems found underneath the castle, these are locked and out of bounds to the public.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792" y="0"/>
            <a:ext cx="18709583" cy="10287000"/>
          </a:xfrm>
          <a:custGeom>
            <a:avLst/>
            <a:gdLst/>
            <a:ahLst/>
            <a:cxnLst/>
            <a:rect l="l" t="t" r="r" b="b"/>
            <a:pathLst>
              <a:path w="18709583" h="10287000">
                <a:moveTo>
                  <a:pt x="0" y="0"/>
                </a:moveTo>
                <a:lnTo>
                  <a:pt x="18709584" y="0"/>
                </a:lnTo>
                <a:lnTo>
                  <a:pt x="187095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10792" y="0"/>
            <a:ext cx="18578706" cy="10438174"/>
            <a:chOff x="0" y="0"/>
            <a:chExt cx="4893157" cy="27491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3157" cy="2749149"/>
            </a:xfrm>
            <a:custGeom>
              <a:avLst/>
              <a:gdLst/>
              <a:ahLst/>
              <a:cxnLst/>
              <a:rect l="l" t="t" r="r" b="b"/>
              <a:pathLst>
                <a:path w="4893157" h="2749149">
                  <a:moveTo>
                    <a:pt x="0" y="0"/>
                  </a:moveTo>
                  <a:lnTo>
                    <a:pt x="4893157" y="0"/>
                  </a:lnTo>
                  <a:lnTo>
                    <a:pt x="4893157" y="2749149"/>
                  </a:lnTo>
                  <a:lnTo>
                    <a:pt x="0" y="2749149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93157" cy="279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54774" y="2004187"/>
            <a:ext cx="3273724" cy="4584625"/>
          </a:xfrm>
          <a:custGeom>
            <a:avLst/>
            <a:gdLst/>
            <a:ahLst/>
            <a:cxnLst/>
            <a:rect l="l" t="t" r="r" b="b"/>
            <a:pathLst>
              <a:path w="3273724" h="4584625">
                <a:moveTo>
                  <a:pt x="0" y="0"/>
                </a:moveTo>
                <a:lnTo>
                  <a:pt x="3273724" y="0"/>
                </a:lnTo>
                <a:lnTo>
                  <a:pt x="3273724" y="4584625"/>
                </a:lnTo>
                <a:lnTo>
                  <a:pt x="0" y="458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241" r="-63082" b="-15407"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1166354" y="4861224"/>
            <a:ext cx="10287000" cy="12660923"/>
            <a:chOff x="0" y="0"/>
            <a:chExt cx="6604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485472" y="-197947"/>
            <a:ext cx="4782229" cy="4696123"/>
          </a:xfrm>
          <a:custGeom>
            <a:avLst/>
            <a:gdLst/>
            <a:ahLst/>
            <a:cxnLst/>
            <a:rect l="l" t="t" r="r" b="b"/>
            <a:pathLst>
              <a:path w="4782229" h="4696123">
                <a:moveTo>
                  <a:pt x="0" y="0"/>
                </a:moveTo>
                <a:lnTo>
                  <a:pt x="4782229" y="0"/>
                </a:lnTo>
                <a:lnTo>
                  <a:pt x="4782229" y="4696123"/>
                </a:lnTo>
                <a:lnTo>
                  <a:pt x="0" y="4696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370"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0725" y="-327025"/>
            <a:ext cx="3924300" cy="39243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5454774" y="492363"/>
            <a:ext cx="2396202" cy="2483111"/>
          </a:xfrm>
          <a:custGeom>
            <a:avLst/>
            <a:gdLst/>
            <a:ahLst/>
            <a:cxnLst/>
            <a:rect l="l" t="t" r="r" b="b"/>
            <a:pathLst>
              <a:path w="2396202" h="2483111">
                <a:moveTo>
                  <a:pt x="0" y="0"/>
                </a:moveTo>
                <a:lnTo>
                  <a:pt x="2396202" y="0"/>
                </a:lnTo>
                <a:lnTo>
                  <a:pt x="2396202" y="2483111"/>
                </a:lnTo>
                <a:lnTo>
                  <a:pt x="0" y="2483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780324" y="6897321"/>
            <a:ext cx="8394593" cy="4721959"/>
          </a:xfrm>
          <a:custGeom>
            <a:avLst/>
            <a:gdLst/>
            <a:ahLst/>
            <a:cxnLst/>
            <a:rect l="l" t="t" r="r" b="b"/>
            <a:pathLst>
              <a:path w="8394593" h="4721959">
                <a:moveTo>
                  <a:pt x="0" y="0"/>
                </a:moveTo>
                <a:lnTo>
                  <a:pt x="8394593" y="0"/>
                </a:lnTo>
                <a:lnTo>
                  <a:pt x="8394593" y="4721958"/>
                </a:lnTo>
                <a:lnTo>
                  <a:pt x="0" y="4721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326632" y="6889041"/>
            <a:ext cx="5961368" cy="108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Coasteering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56412" y="8105009"/>
            <a:ext cx="6824115" cy="183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39"/>
              </a:lnSpc>
            </a:pPr>
            <a:r>
              <a:rPr lang="en-US" sz="352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Coasteering is the journey from land to sea and back, exploring the coastline. Right on our door step!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70982"/>
            <a:ext cx="18288000" cy="13565103"/>
          </a:xfrm>
          <a:custGeom>
            <a:avLst/>
            <a:gdLst/>
            <a:ahLst/>
            <a:cxnLst/>
            <a:rect l="l" t="t" r="r" b="b"/>
            <a:pathLst>
              <a:path w="18288000" h="13565103">
                <a:moveTo>
                  <a:pt x="0" y="0"/>
                </a:moveTo>
                <a:lnTo>
                  <a:pt x="18288000" y="0"/>
                </a:lnTo>
                <a:lnTo>
                  <a:pt x="18288000" y="13565103"/>
                </a:lnTo>
                <a:lnTo>
                  <a:pt x="0" y="13565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0" b="-57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5375032" y="-4214677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725" y="-327025"/>
            <a:ext cx="3924300" cy="39243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5454774" y="492363"/>
            <a:ext cx="2396202" cy="2483111"/>
          </a:xfrm>
          <a:custGeom>
            <a:avLst/>
            <a:gdLst/>
            <a:ahLst/>
            <a:cxnLst/>
            <a:rect l="l" t="t" r="r" b="b"/>
            <a:pathLst>
              <a:path w="2396202" h="2483111">
                <a:moveTo>
                  <a:pt x="0" y="0"/>
                </a:moveTo>
                <a:lnTo>
                  <a:pt x="2396202" y="0"/>
                </a:lnTo>
                <a:lnTo>
                  <a:pt x="2396202" y="2483111"/>
                </a:lnTo>
                <a:lnTo>
                  <a:pt x="0" y="2483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784758" y="4894309"/>
            <a:ext cx="7034652" cy="5740329"/>
          </a:xfrm>
          <a:custGeom>
            <a:avLst/>
            <a:gdLst/>
            <a:ahLst/>
            <a:cxnLst/>
            <a:rect l="l" t="t" r="r" b="b"/>
            <a:pathLst>
              <a:path w="7034652" h="5740329">
                <a:moveTo>
                  <a:pt x="0" y="0"/>
                </a:moveTo>
                <a:lnTo>
                  <a:pt x="7034653" y="0"/>
                </a:lnTo>
                <a:lnTo>
                  <a:pt x="7034653" y="5740328"/>
                </a:lnTo>
                <a:lnTo>
                  <a:pt x="0" y="5740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69" t="-71407" b="-16805"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-950079" y="654288"/>
            <a:ext cx="6157937" cy="210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Gorge</a:t>
            </a: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Walking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6755" y="2899274"/>
            <a:ext cx="4965430" cy="257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Gorge walking is travelling in streams or small rivers through valleys.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8532" y="-1878949"/>
            <a:ext cx="18726532" cy="14044899"/>
          </a:xfrm>
          <a:custGeom>
            <a:avLst/>
            <a:gdLst/>
            <a:ahLst/>
            <a:cxnLst/>
            <a:rect l="l" t="t" r="r" b="b"/>
            <a:pathLst>
              <a:path w="18726532" h="14044899">
                <a:moveTo>
                  <a:pt x="0" y="0"/>
                </a:moveTo>
                <a:lnTo>
                  <a:pt x="18726532" y="0"/>
                </a:lnTo>
                <a:lnTo>
                  <a:pt x="18726532" y="14044898"/>
                </a:lnTo>
                <a:lnTo>
                  <a:pt x="0" y="140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0330962" y="-1186962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46842" y="7361779"/>
            <a:ext cx="4610100" cy="1896521"/>
            <a:chOff x="0" y="0"/>
            <a:chExt cx="1214183" cy="4994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4183" cy="499495"/>
            </a:xfrm>
            <a:custGeom>
              <a:avLst/>
              <a:gdLst/>
              <a:ahLst/>
              <a:cxnLst/>
              <a:rect l="l" t="t" r="r" b="b"/>
              <a:pathLst>
                <a:path w="1214183" h="499495">
                  <a:moveTo>
                    <a:pt x="159537" y="0"/>
                  </a:moveTo>
                  <a:lnTo>
                    <a:pt x="1054646" y="0"/>
                  </a:lnTo>
                  <a:cubicBezTo>
                    <a:pt x="1142755" y="0"/>
                    <a:pt x="1214183" y="71427"/>
                    <a:pt x="1214183" y="159537"/>
                  </a:cubicBezTo>
                  <a:lnTo>
                    <a:pt x="1214183" y="339958"/>
                  </a:lnTo>
                  <a:cubicBezTo>
                    <a:pt x="1214183" y="382270"/>
                    <a:pt x="1197374" y="422849"/>
                    <a:pt x="1167455" y="452768"/>
                  </a:cubicBezTo>
                  <a:cubicBezTo>
                    <a:pt x="1137536" y="482687"/>
                    <a:pt x="1096957" y="499495"/>
                    <a:pt x="1054646" y="499495"/>
                  </a:cubicBezTo>
                  <a:lnTo>
                    <a:pt x="159537" y="499495"/>
                  </a:lnTo>
                  <a:cubicBezTo>
                    <a:pt x="117225" y="499495"/>
                    <a:pt x="76646" y="482687"/>
                    <a:pt x="46727" y="452768"/>
                  </a:cubicBezTo>
                  <a:cubicBezTo>
                    <a:pt x="16808" y="422849"/>
                    <a:pt x="0" y="382270"/>
                    <a:pt x="0" y="339958"/>
                  </a:cubicBezTo>
                  <a:lnTo>
                    <a:pt x="0" y="159537"/>
                  </a:lnTo>
                  <a:cubicBezTo>
                    <a:pt x="0" y="117225"/>
                    <a:pt x="16808" y="76646"/>
                    <a:pt x="46727" y="46727"/>
                  </a:cubicBezTo>
                  <a:cubicBezTo>
                    <a:pt x="76646" y="16808"/>
                    <a:pt x="117225" y="0"/>
                    <a:pt x="1595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14183" cy="547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19684" y="7191604"/>
            <a:ext cx="4610100" cy="2625432"/>
            <a:chOff x="0" y="0"/>
            <a:chExt cx="1214183" cy="6914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14183" cy="691472"/>
            </a:xfrm>
            <a:custGeom>
              <a:avLst/>
              <a:gdLst/>
              <a:ahLst/>
              <a:cxnLst/>
              <a:rect l="l" t="t" r="r" b="b"/>
              <a:pathLst>
                <a:path w="1214183" h="691472">
                  <a:moveTo>
                    <a:pt x="159537" y="0"/>
                  </a:moveTo>
                  <a:lnTo>
                    <a:pt x="1054646" y="0"/>
                  </a:lnTo>
                  <a:cubicBezTo>
                    <a:pt x="1142755" y="0"/>
                    <a:pt x="1214183" y="71427"/>
                    <a:pt x="1214183" y="159537"/>
                  </a:cubicBezTo>
                  <a:lnTo>
                    <a:pt x="1214183" y="531934"/>
                  </a:lnTo>
                  <a:cubicBezTo>
                    <a:pt x="1214183" y="574246"/>
                    <a:pt x="1197374" y="614825"/>
                    <a:pt x="1167455" y="644744"/>
                  </a:cubicBezTo>
                  <a:cubicBezTo>
                    <a:pt x="1137536" y="674663"/>
                    <a:pt x="1096957" y="691472"/>
                    <a:pt x="1054646" y="691472"/>
                  </a:cubicBezTo>
                  <a:lnTo>
                    <a:pt x="159537" y="691472"/>
                  </a:lnTo>
                  <a:cubicBezTo>
                    <a:pt x="71427" y="691472"/>
                    <a:pt x="0" y="620044"/>
                    <a:pt x="0" y="531934"/>
                  </a:cubicBezTo>
                  <a:lnTo>
                    <a:pt x="0" y="159537"/>
                  </a:lnTo>
                  <a:cubicBezTo>
                    <a:pt x="0" y="117225"/>
                    <a:pt x="16808" y="76646"/>
                    <a:pt x="46727" y="46727"/>
                  </a:cubicBezTo>
                  <a:cubicBezTo>
                    <a:pt x="76646" y="16808"/>
                    <a:pt x="117225" y="0"/>
                    <a:pt x="1595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14183" cy="739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4209" y="7327172"/>
            <a:ext cx="4610100" cy="2319688"/>
            <a:chOff x="0" y="0"/>
            <a:chExt cx="1214183" cy="6109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4183" cy="610947"/>
            </a:xfrm>
            <a:custGeom>
              <a:avLst/>
              <a:gdLst/>
              <a:ahLst/>
              <a:cxnLst/>
              <a:rect l="l" t="t" r="r" b="b"/>
              <a:pathLst>
                <a:path w="1214183" h="610947">
                  <a:moveTo>
                    <a:pt x="159537" y="0"/>
                  </a:moveTo>
                  <a:lnTo>
                    <a:pt x="1054646" y="0"/>
                  </a:lnTo>
                  <a:cubicBezTo>
                    <a:pt x="1142755" y="0"/>
                    <a:pt x="1214183" y="71427"/>
                    <a:pt x="1214183" y="159537"/>
                  </a:cubicBezTo>
                  <a:lnTo>
                    <a:pt x="1214183" y="451409"/>
                  </a:lnTo>
                  <a:cubicBezTo>
                    <a:pt x="1214183" y="493721"/>
                    <a:pt x="1197374" y="534300"/>
                    <a:pt x="1167455" y="564219"/>
                  </a:cubicBezTo>
                  <a:cubicBezTo>
                    <a:pt x="1137536" y="594138"/>
                    <a:pt x="1096957" y="610947"/>
                    <a:pt x="1054646" y="610947"/>
                  </a:cubicBezTo>
                  <a:lnTo>
                    <a:pt x="159537" y="610947"/>
                  </a:lnTo>
                  <a:cubicBezTo>
                    <a:pt x="117225" y="610947"/>
                    <a:pt x="76646" y="594138"/>
                    <a:pt x="46727" y="564219"/>
                  </a:cubicBezTo>
                  <a:cubicBezTo>
                    <a:pt x="16808" y="534300"/>
                    <a:pt x="0" y="493721"/>
                    <a:pt x="0" y="451409"/>
                  </a:cubicBezTo>
                  <a:lnTo>
                    <a:pt x="0" y="159537"/>
                  </a:lnTo>
                  <a:cubicBezTo>
                    <a:pt x="0" y="117225"/>
                    <a:pt x="16808" y="76646"/>
                    <a:pt x="46727" y="46727"/>
                  </a:cubicBezTo>
                  <a:cubicBezTo>
                    <a:pt x="76646" y="16808"/>
                    <a:pt x="117225" y="0"/>
                    <a:pt x="1595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214183" cy="658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722791" y="1872838"/>
            <a:ext cx="7051371" cy="252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1"/>
              </a:lnSpc>
            </a:pPr>
            <a:r>
              <a:rPr lang="en-US" sz="698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Dolphin House</a:t>
            </a:r>
          </a:p>
          <a:p>
            <a:pPr algn="ctr">
              <a:lnSpc>
                <a:spcPts val="6351"/>
              </a:lnSpc>
            </a:pPr>
            <a:r>
              <a:rPr lang="en-US" sz="648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Outdoor Education</a:t>
            </a:r>
          </a:p>
          <a:p>
            <a:pPr algn="ctr">
              <a:lnSpc>
                <a:spcPts val="6351"/>
              </a:lnSpc>
            </a:pPr>
            <a:r>
              <a:rPr lang="en-US" sz="648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Centre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48336" y="4579761"/>
            <a:ext cx="5830372" cy="236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714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We have been offering memorable outdoor experiences for over 20 years, giving young people the opportunity to develop a wide range of skills through taking part in outdoor activities.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39459" y="7594553"/>
            <a:ext cx="4081834" cy="157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0"/>
              </a:lnSpc>
            </a:pPr>
            <a:r>
              <a:rPr lang="en-US" sz="4536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Most activities on site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1132" y="7276054"/>
            <a:ext cx="4447204" cy="237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0"/>
              </a:lnSpc>
            </a:pPr>
            <a:r>
              <a:rPr lang="en-US" sz="4536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14 miles/27 minutes south of Ayr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2367" y="7594649"/>
            <a:ext cx="4333785" cy="157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4539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Based in Culzean Castle grounds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614268" cy="11452371"/>
          </a:xfrm>
          <a:custGeom>
            <a:avLst/>
            <a:gdLst/>
            <a:ahLst/>
            <a:cxnLst/>
            <a:rect l="l" t="t" r="r" b="b"/>
            <a:pathLst>
              <a:path w="20614268" h="11452371">
                <a:moveTo>
                  <a:pt x="0" y="0"/>
                </a:moveTo>
                <a:lnTo>
                  <a:pt x="20614268" y="0"/>
                </a:lnTo>
                <a:lnTo>
                  <a:pt x="20614268" y="11452371"/>
                </a:lnTo>
                <a:lnTo>
                  <a:pt x="0" y="11452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4114800" y="-3911670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739254" y="-1273048"/>
            <a:ext cx="6778076" cy="6139629"/>
          </a:xfrm>
          <a:custGeom>
            <a:avLst/>
            <a:gdLst/>
            <a:ahLst/>
            <a:cxnLst/>
            <a:rect l="l" t="t" r="r" b="b"/>
            <a:pathLst>
              <a:path w="6778076" h="6139629">
                <a:moveTo>
                  <a:pt x="0" y="0"/>
                </a:moveTo>
                <a:lnTo>
                  <a:pt x="6778075" y="0"/>
                </a:lnTo>
                <a:lnTo>
                  <a:pt x="6778075" y="6139628"/>
                </a:lnTo>
                <a:lnTo>
                  <a:pt x="0" y="6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07"/>
            </a:stretch>
          </a:blipFill>
          <a:ln w="95250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305050" y="6967203"/>
            <a:ext cx="6470957" cy="3568542"/>
          </a:xfrm>
          <a:custGeom>
            <a:avLst/>
            <a:gdLst/>
            <a:ahLst/>
            <a:cxnLst/>
            <a:rect l="l" t="t" r="r" b="b"/>
            <a:pathLst>
              <a:path w="6470957" h="3568542">
                <a:moveTo>
                  <a:pt x="0" y="0"/>
                </a:moveTo>
                <a:lnTo>
                  <a:pt x="6470957" y="0"/>
                </a:lnTo>
                <a:lnTo>
                  <a:pt x="6470957" y="3568542"/>
                </a:lnTo>
                <a:lnTo>
                  <a:pt x="0" y="3568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973" t="-33929" r="-82730" b="-72593"/>
            </a:stretch>
          </a:blipFill>
          <a:ln w="95250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-229329" y="931532"/>
            <a:ext cx="6157937" cy="108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Hill</a:t>
            </a: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Walking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793" y="2342591"/>
            <a:ext cx="5633814" cy="587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0"/>
              </a:lnSpc>
            </a:pPr>
            <a:r>
              <a:rPr lang="en-US" sz="339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Hill walking is one of the few activities we conduct outside of the country park.</a:t>
            </a:r>
          </a:p>
          <a:p>
            <a:pPr algn="l">
              <a:lnSpc>
                <a:spcPts val="1811"/>
              </a:lnSpc>
            </a:pPr>
            <a:endParaRPr lang="en-US" sz="339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4750"/>
              </a:lnSpc>
            </a:pPr>
            <a:r>
              <a:rPr lang="en-US" sz="339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Participants are bused to and from Dolphin House to the venue.</a:t>
            </a:r>
          </a:p>
          <a:p>
            <a:pPr algn="l">
              <a:lnSpc>
                <a:spcPts val="2091"/>
              </a:lnSpc>
            </a:pPr>
            <a:endParaRPr lang="en-US" sz="339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4750"/>
              </a:lnSpc>
            </a:pPr>
            <a:endParaRPr lang="en-US" sz="339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4750"/>
              </a:lnSpc>
            </a:pPr>
            <a:endParaRPr lang="en-US" sz="339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4750"/>
              </a:lnSpc>
            </a:pPr>
            <a:endParaRPr lang="en-US" sz="339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104429" cy="10287000"/>
          </a:xfrm>
          <a:custGeom>
            <a:avLst/>
            <a:gdLst/>
            <a:ahLst/>
            <a:cxnLst/>
            <a:rect l="l" t="t" r="r" b="b"/>
            <a:pathLst>
              <a:path w="19104429" h="10287000">
                <a:moveTo>
                  <a:pt x="0" y="0"/>
                </a:moveTo>
                <a:lnTo>
                  <a:pt x="19104429" y="0"/>
                </a:lnTo>
                <a:lnTo>
                  <a:pt x="191044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0739176" y="5091752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725" y="-327025"/>
            <a:ext cx="3924300" cy="39243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5454774" y="492363"/>
            <a:ext cx="2396202" cy="2483111"/>
          </a:xfrm>
          <a:custGeom>
            <a:avLst/>
            <a:gdLst/>
            <a:ahLst/>
            <a:cxnLst/>
            <a:rect l="l" t="t" r="r" b="b"/>
            <a:pathLst>
              <a:path w="2396202" h="2483111">
                <a:moveTo>
                  <a:pt x="0" y="0"/>
                </a:moveTo>
                <a:lnTo>
                  <a:pt x="2396202" y="0"/>
                </a:lnTo>
                <a:lnTo>
                  <a:pt x="2396202" y="2483111"/>
                </a:lnTo>
                <a:lnTo>
                  <a:pt x="0" y="2483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323860" y="5765966"/>
            <a:ext cx="7043690" cy="5074290"/>
          </a:xfrm>
          <a:custGeom>
            <a:avLst/>
            <a:gdLst/>
            <a:ahLst/>
            <a:cxnLst/>
            <a:rect l="l" t="t" r="r" b="b"/>
            <a:pathLst>
              <a:path w="7043690" h="5074290">
                <a:moveTo>
                  <a:pt x="0" y="0"/>
                </a:moveTo>
                <a:lnTo>
                  <a:pt x="7043690" y="0"/>
                </a:lnTo>
                <a:lnTo>
                  <a:pt x="7043690" y="5074290"/>
                </a:lnTo>
                <a:lnTo>
                  <a:pt x="0" y="5074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908" r="-31903" b="-13914"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665225" y="-235112"/>
            <a:ext cx="5001523" cy="3210585"/>
          </a:xfrm>
          <a:custGeom>
            <a:avLst/>
            <a:gdLst/>
            <a:ahLst/>
            <a:cxnLst/>
            <a:rect l="l" t="t" r="r" b="b"/>
            <a:pathLst>
              <a:path w="5001523" h="3210585">
                <a:moveTo>
                  <a:pt x="0" y="0"/>
                </a:moveTo>
                <a:lnTo>
                  <a:pt x="5001523" y="0"/>
                </a:lnTo>
                <a:lnTo>
                  <a:pt x="5001523" y="3210586"/>
                </a:lnTo>
                <a:lnTo>
                  <a:pt x="0" y="32105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267" t="-49141" r="-441" b="-8247"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662478" y="-959688"/>
            <a:ext cx="7182949" cy="5387212"/>
          </a:xfrm>
          <a:custGeom>
            <a:avLst/>
            <a:gdLst/>
            <a:ahLst/>
            <a:cxnLst/>
            <a:rect l="l" t="t" r="r" b="b"/>
            <a:pathLst>
              <a:path w="7182949" h="5387212">
                <a:moveTo>
                  <a:pt x="0" y="0"/>
                </a:moveTo>
                <a:lnTo>
                  <a:pt x="7182949" y="0"/>
                </a:lnTo>
                <a:lnTo>
                  <a:pt x="7182949" y="5387212"/>
                </a:lnTo>
                <a:lnTo>
                  <a:pt x="0" y="538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130063" y="7016463"/>
            <a:ext cx="6157937" cy="108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Paddlesports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66748" y="8226911"/>
            <a:ext cx="7361590" cy="17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0"/>
              </a:lnSpc>
            </a:pPr>
            <a:r>
              <a:rPr lang="en-US" sz="339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We use a mix of canoes, kayaks and paddleboards at a variety of venues across Ayrshire.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00699"/>
            <a:ext cx="18251197" cy="13688398"/>
          </a:xfrm>
          <a:custGeom>
            <a:avLst/>
            <a:gdLst/>
            <a:ahLst/>
            <a:cxnLst/>
            <a:rect l="l" t="t" r="r" b="b"/>
            <a:pathLst>
              <a:path w="18251197" h="13688398">
                <a:moveTo>
                  <a:pt x="0" y="0"/>
                </a:moveTo>
                <a:lnTo>
                  <a:pt x="18251197" y="0"/>
                </a:lnTo>
                <a:lnTo>
                  <a:pt x="18251197" y="13688398"/>
                </a:lnTo>
                <a:lnTo>
                  <a:pt x="0" y="136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934373" y="6298456"/>
            <a:ext cx="4985680" cy="3988544"/>
          </a:xfrm>
          <a:custGeom>
            <a:avLst/>
            <a:gdLst/>
            <a:ahLst/>
            <a:cxnLst/>
            <a:rect l="l" t="t" r="r" b="b"/>
            <a:pathLst>
              <a:path w="4985680" h="3988544">
                <a:moveTo>
                  <a:pt x="0" y="0"/>
                </a:moveTo>
                <a:lnTo>
                  <a:pt x="4985679" y="0"/>
                </a:lnTo>
                <a:lnTo>
                  <a:pt x="4985679" y="3988544"/>
                </a:lnTo>
                <a:lnTo>
                  <a:pt x="0" y="3988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970" t="-122041" r="-196597" b="-135679"/>
            </a:stretch>
          </a:blipFill>
          <a:ln w="666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938095" y="-981066"/>
            <a:ext cx="5847272" cy="6124566"/>
          </a:xfrm>
          <a:custGeom>
            <a:avLst/>
            <a:gdLst/>
            <a:ahLst/>
            <a:cxnLst/>
            <a:rect l="l" t="t" r="r" b="b"/>
            <a:pathLst>
              <a:path w="5847272" h="6124566">
                <a:moveTo>
                  <a:pt x="0" y="0"/>
                </a:moveTo>
                <a:lnTo>
                  <a:pt x="5847273" y="0"/>
                </a:lnTo>
                <a:lnTo>
                  <a:pt x="5847273" y="6124566"/>
                </a:lnTo>
                <a:lnTo>
                  <a:pt x="0" y="6124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055" b="-24942"/>
            </a:stretch>
          </a:blipFill>
          <a:ln w="76200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5400000">
            <a:off x="14788399" y="2014793"/>
            <a:ext cx="4065228" cy="4198077"/>
          </a:xfrm>
          <a:custGeom>
            <a:avLst/>
            <a:gdLst/>
            <a:ahLst/>
            <a:cxnLst/>
            <a:rect l="l" t="t" r="r" b="b"/>
            <a:pathLst>
              <a:path w="4065228" h="4198077">
                <a:moveTo>
                  <a:pt x="0" y="0"/>
                </a:moveTo>
                <a:lnTo>
                  <a:pt x="4065229" y="0"/>
                </a:lnTo>
                <a:lnTo>
                  <a:pt x="4065229" y="4198077"/>
                </a:lnTo>
                <a:lnTo>
                  <a:pt x="0" y="4198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80" t="-103997" r="-26396" b="-79417"/>
            </a:stretch>
          </a:blipFill>
          <a:ln w="666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-4114800" y="-6330462"/>
            <a:ext cx="10287000" cy="12660923"/>
            <a:chOff x="0" y="0"/>
            <a:chExt cx="6604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6568" y="571157"/>
            <a:ext cx="5961368" cy="108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Rock</a:t>
            </a: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Pooling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6568" y="2005017"/>
            <a:ext cx="6093729" cy="194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8"/>
              </a:lnSpc>
            </a:pPr>
            <a:r>
              <a:rPr lang="en-US" sz="367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At low tide the rock pools on our doorstep are home to a variety of marine life.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116" y="0"/>
            <a:ext cx="18344116" cy="10318565"/>
          </a:xfrm>
          <a:custGeom>
            <a:avLst/>
            <a:gdLst/>
            <a:ahLst/>
            <a:cxnLst/>
            <a:rect l="l" t="t" r="r" b="b"/>
            <a:pathLst>
              <a:path w="18344116" h="10318565">
                <a:moveTo>
                  <a:pt x="0" y="0"/>
                </a:moveTo>
                <a:lnTo>
                  <a:pt x="18344116" y="0"/>
                </a:lnTo>
                <a:lnTo>
                  <a:pt x="18344116" y="10318565"/>
                </a:lnTo>
                <a:lnTo>
                  <a:pt x="0" y="1031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173411" y="0"/>
            <a:ext cx="18578706" cy="10438174"/>
            <a:chOff x="0" y="0"/>
            <a:chExt cx="4893157" cy="27491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3157" cy="2749149"/>
            </a:xfrm>
            <a:custGeom>
              <a:avLst/>
              <a:gdLst/>
              <a:ahLst/>
              <a:cxnLst/>
              <a:rect l="l" t="t" r="r" b="b"/>
              <a:pathLst>
                <a:path w="4893157" h="2749149">
                  <a:moveTo>
                    <a:pt x="0" y="0"/>
                  </a:moveTo>
                  <a:lnTo>
                    <a:pt x="4893157" y="0"/>
                  </a:lnTo>
                  <a:lnTo>
                    <a:pt x="4893157" y="2749149"/>
                  </a:lnTo>
                  <a:lnTo>
                    <a:pt x="0" y="2749149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93157" cy="279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4750364" y="-5827477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815245" y="370057"/>
            <a:ext cx="5961368" cy="210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Team</a:t>
            </a: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Building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3136" y="2625196"/>
            <a:ext cx="4396401" cy="214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6"/>
              </a:lnSpc>
            </a:pPr>
            <a:r>
              <a:rPr lang="en-US" sz="304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We have a range of team building challenges to encourage participants to work together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47860"/>
            <a:ext cx="18590558" cy="13953554"/>
          </a:xfrm>
          <a:custGeom>
            <a:avLst/>
            <a:gdLst/>
            <a:ahLst/>
            <a:cxnLst/>
            <a:rect l="l" t="t" r="r" b="b"/>
            <a:pathLst>
              <a:path w="18590558" h="13953554">
                <a:moveTo>
                  <a:pt x="0" y="0"/>
                </a:moveTo>
                <a:lnTo>
                  <a:pt x="18590558" y="0"/>
                </a:lnTo>
                <a:lnTo>
                  <a:pt x="18590558" y="13953554"/>
                </a:lnTo>
                <a:lnTo>
                  <a:pt x="0" y="13953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553190" y="-393136"/>
            <a:ext cx="5962566" cy="4696437"/>
          </a:xfrm>
          <a:custGeom>
            <a:avLst/>
            <a:gdLst/>
            <a:ahLst/>
            <a:cxnLst/>
            <a:rect l="l" t="t" r="r" b="b"/>
            <a:pathLst>
              <a:path w="5962566" h="4696437">
                <a:moveTo>
                  <a:pt x="0" y="0"/>
                </a:moveTo>
                <a:lnTo>
                  <a:pt x="5962566" y="0"/>
                </a:lnTo>
                <a:lnTo>
                  <a:pt x="5962566" y="4696437"/>
                </a:lnTo>
                <a:lnTo>
                  <a:pt x="0" y="4696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88" t="-31340" r="-12821"/>
            </a:stretch>
          </a:blipFill>
          <a:ln w="104775" cap="rnd">
            <a:solidFill>
              <a:srgbClr val="EFEFE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290706" y="-75587"/>
            <a:ext cx="18578706" cy="10438174"/>
            <a:chOff x="0" y="0"/>
            <a:chExt cx="4893157" cy="27491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93157" cy="2749149"/>
            </a:xfrm>
            <a:custGeom>
              <a:avLst/>
              <a:gdLst/>
              <a:ahLst/>
              <a:cxnLst/>
              <a:rect l="l" t="t" r="r" b="b"/>
              <a:pathLst>
                <a:path w="4893157" h="2749149">
                  <a:moveTo>
                    <a:pt x="0" y="0"/>
                  </a:moveTo>
                  <a:lnTo>
                    <a:pt x="4893157" y="0"/>
                  </a:lnTo>
                  <a:lnTo>
                    <a:pt x="4893157" y="2749149"/>
                  </a:lnTo>
                  <a:lnTo>
                    <a:pt x="0" y="2749149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93157" cy="279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1407362" y="3714577"/>
            <a:ext cx="10287000" cy="12660923"/>
            <a:chOff x="0" y="0"/>
            <a:chExt cx="6604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629190" y="5305425"/>
            <a:ext cx="5961368" cy="210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Evening</a:t>
            </a:r>
          </a:p>
          <a:p>
            <a:pPr algn="ctr">
              <a:lnSpc>
                <a:spcPts val="8026"/>
              </a:lnSpc>
            </a:pP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Activities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69904" y="7608597"/>
            <a:ext cx="6755218" cy="2113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56"/>
              </a:lnSpc>
            </a:pPr>
            <a:r>
              <a:rPr lang="en-US" sz="304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We have a range of evening activies after dinner time. These can include a night walk, a bonfire, arts and crafts, a quiz night, beach yoga, and more!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922" y="623143"/>
            <a:ext cx="13671808" cy="11097247"/>
          </a:xfrm>
          <a:custGeom>
            <a:avLst/>
            <a:gdLst/>
            <a:ahLst/>
            <a:cxnLst/>
            <a:rect l="l" t="t" r="r" b="b"/>
            <a:pathLst>
              <a:path w="13671808" h="11097247">
                <a:moveTo>
                  <a:pt x="0" y="0"/>
                </a:moveTo>
                <a:lnTo>
                  <a:pt x="13671808" y="0"/>
                </a:lnTo>
                <a:lnTo>
                  <a:pt x="13671808" y="11097247"/>
                </a:lnTo>
                <a:lnTo>
                  <a:pt x="0" y="1109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684873" y="-305930"/>
            <a:ext cx="14538267" cy="10898861"/>
          </a:xfrm>
          <a:custGeom>
            <a:avLst/>
            <a:gdLst/>
            <a:ahLst/>
            <a:cxnLst/>
            <a:rect l="l" t="t" r="r" b="b"/>
            <a:pathLst>
              <a:path w="14538267" h="10898861">
                <a:moveTo>
                  <a:pt x="0" y="0"/>
                </a:moveTo>
                <a:lnTo>
                  <a:pt x="14538267" y="0"/>
                </a:lnTo>
                <a:lnTo>
                  <a:pt x="14538267" y="10898860"/>
                </a:lnTo>
                <a:lnTo>
                  <a:pt x="0" y="1089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656826" y="-1301064"/>
            <a:ext cx="11204949" cy="12889128"/>
          </a:xfrm>
          <a:custGeom>
            <a:avLst/>
            <a:gdLst/>
            <a:ahLst/>
            <a:cxnLst/>
            <a:rect l="l" t="t" r="r" b="b"/>
            <a:pathLst>
              <a:path w="11204949" h="12889128">
                <a:moveTo>
                  <a:pt x="0" y="0"/>
                </a:moveTo>
                <a:lnTo>
                  <a:pt x="11204948" y="0"/>
                </a:lnTo>
                <a:lnTo>
                  <a:pt x="11204948" y="12889128"/>
                </a:lnTo>
                <a:lnTo>
                  <a:pt x="0" y="12889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-145353" y="0"/>
            <a:ext cx="18578706" cy="10438174"/>
            <a:chOff x="0" y="0"/>
            <a:chExt cx="4893157" cy="27491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3157" cy="2749149"/>
            </a:xfrm>
            <a:custGeom>
              <a:avLst/>
              <a:gdLst/>
              <a:ahLst/>
              <a:cxnLst/>
              <a:rect l="l" t="t" r="r" b="b"/>
              <a:pathLst>
                <a:path w="4893157" h="2749149">
                  <a:moveTo>
                    <a:pt x="0" y="0"/>
                  </a:moveTo>
                  <a:lnTo>
                    <a:pt x="4893157" y="0"/>
                  </a:lnTo>
                  <a:lnTo>
                    <a:pt x="4893157" y="2749149"/>
                  </a:lnTo>
                  <a:lnTo>
                    <a:pt x="0" y="2749149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93157" cy="279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89738" y="-8558583"/>
            <a:ext cx="10287000" cy="12660923"/>
            <a:chOff x="0" y="0"/>
            <a:chExt cx="6604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252553" y="785068"/>
            <a:ext cx="5961368" cy="210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818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Fully</a:t>
            </a:r>
            <a:r>
              <a:rPr lang="en-US" sz="818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Inclusive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4089738" y="6434708"/>
            <a:ext cx="10287000" cy="12660923"/>
            <a:chOff x="0" y="0"/>
            <a:chExt cx="6604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422733" y="7638204"/>
            <a:ext cx="5621010" cy="184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4"/>
              </a:lnSpc>
            </a:pPr>
            <a:r>
              <a:rPr lang="en-US" sz="719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Far more than</a:t>
            </a:r>
            <a:r>
              <a:rPr lang="en-US" sz="7198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just activities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6200" y="-831850"/>
            <a:ext cx="2101850" cy="4959350"/>
            <a:chOff x="0" y="0"/>
            <a:chExt cx="553574" cy="1306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574" cy="1306166"/>
            </a:xfrm>
            <a:custGeom>
              <a:avLst/>
              <a:gdLst/>
              <a:ahLst/>
              <a:cxnLst/>
              <a:rect l="l" t="t" r="r" b="b"/>
              <a:pathLst>
                <a:path w="553574" h="1306166">
                  <a:moveTo>
                    <a:pt x="276787" y="0"/>
                  </a:moveTo>
                  <a:lnTo>
                    <a:pt x="276787" y="0"/>
                  </a:lnTo>
                  <a:cubicBezTo>
                    <a:pt x="350195" y="0"/>
                    <a:pt x="420597" y="29161"/>
                    <a:pt x="472505" y="81069"/>
                  </a:cubicBezTo>
                  <a:cubicBezTo>
                    <a:pt x="524412" y="132977"/>
                    <a:pt x="553574" y="203378"/>
                    <a:pt x="553574" y="276787"/>
                  </a:cubicBezTo>
                  <a:lnTo>
                    <a:pt x="553574" y="1029380"/>
                  </a:lnTo>
                  <a:cubicBezTo>
                    <a:pt x="553574" y="1102788"/>
                    <a:pt x="524412" y="1173190"/>
                    <a:pt x="472505" y="1225097"/>
                  </a:cubicBezTo>
                  <a:cubicBezTo>
                    <a:pt x="420597" y="1277005"/>
                    <a:pt x="350195" y="1306166"/>
                    <a:pt x="276787" y="1306166"/>
                  </a:cubicBezTo>
                  <a:lnTo>
                    <a:pt x="276787" y="1306166"/>
                  </a:lnTo>
                  <a:cubicBezTo>
                    <a:pt x="203378" y="1306166"/>
                    <a:pt x="132977" y="1277005"/>
                    <a:pt x="81069" y="1225097"/>
                  </a:cubicBezTo>
                  <a:cubicBezTo>
                    <a:pt x="29161" y="1173190"/>
                    <a:pt x="0" y="1102788"/>
                    <a:pt x="0" y="1029380"/>
                  </a:cubicBezTo>
                  <a:lnTo>
                    <a:pt x="0" y="276787"/>
                  </a:lnTo>
                  <a:cubicBezTo>
                    <a:pt x="0" y="203378"/>
                    <a:pt x="29161" y="132977"/>
                    <a:pt x="81069" y="81069"/>
                  </a:cubicBezTo>
                  <a:cubicBezTo>
                    <a:pt x="132977" y="29161"/>
                    <a:pt x="203378" y="0"/>
                    <a:pt x="276787" y="0"/>
                  </a:cubicBezTo>
                  <a:close/>
                </a:path>
              </a:pathLst>
            </a:custGeom>
            <a:solidFill>
              <a:srgbClr val="057EC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3574" cy="1353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2679683"/>
            <a:ext cx="22964878" cy="17223659"/>
          </a:xfrm>
          <a:custGeom>
            <a:avLst/>
            <a:gdLst/>
            <a:ahLst/>
            <a:cxnLst/>
            <a:rect l="l" t="t" r="r" b="b"/>
            <a:pathLst>
              <a:path w="22964878" h="17223659">
                <a:moveTo>
                  <a:pt x="0" y="0"/>
                </a:moveTo>
                <a:lnTo>
                  <a:pt x="22964878" y="0"/>
                </a:lnTo>
                <a:lnTo>
                  <a:pt x="22964878" y="17223659"/>
                </a:lnTo>
                <a:lnTo>
                  <a:pt x="0" y="17223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081838" y="1028700"/>
            <a:ext cx="4177462" cy="4114800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94536" y="1451183"/>
            <a:ext cx="13523961" cy="186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46"/>
              </a:lnSpc>
            </a:pPr>
            <a:r>
              <a:rPr lang="en-US" sz="131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3133" b="1">
                <a:solidFill>
                  <a:srgbClr val="FFFFFF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Any Questions?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0491" y="5836897"/>
            <a:ext cx="12281688" cy="417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5"/>
              </a:lnSpc>
            </a:pPr>
            <a:r>
              <a:rPr lang="en-US" sz="4732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Website: </a:t>
            </a:r>
            <a:r>
              <a:rPr lang="en-US" sz="4732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www.thedolphinhouse.co.uk</a:t>
            </a:r>
          </a:p>
          <a:p>
            <a:pPr algn="l">
              <a:lnSpc>
                <a:spcPts val="6625"/>
              </a:lnSpc>
            </a:pPr>
            <a:r>
              <a:rPr lang="en-US" sz="4732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Email: </a:t>
            </a:r>
            <a:r>
              <a:rPr lang="en-US" sz="4732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dolphinhouse@south-ayrshire.gov.uk</a:t>
            </a:r>
          </a:p>
          <a:p>
            <a:pPr algn="l">
              <a:lnSpc>
                <a:spcPts val="6625"/>
              </a:lnSpc>
            </a:pPr>
            <a:r>
              <a:rPr lang="en-US" sz="4732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Twitter: </a:t>
            </a:r>
            <a:r>
              <a:rPr lang="en-US" sz="4732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@DolphinHouseSAC</a:t>
            </a:r>
          </a:p>
          <a:p>
            <a:pPr algn="l">
              <a:lnSpc>
                <a:spcPts val="6625"/>
              </a:lnSpc>
            </a:pPr>
            <a:r>
              <a:rPr lang="en-US" sz="4732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Instagram: </a:t>
            </a:r>
            <a:r>
              <a:rPr lang="en-US" sz="4732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@DolphinHouse_SA</a:t>
            </a:r>
            <a:r>
              <a:rPr lang="en-US" sz="4732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 </a:t>
            </a:r>
          </a:p>
          <a:p>
            <a:pPr algn="l">
              <a:lnSpc>
                <a:spcPts val="6625"/>
              </a:lnSpc>
            </a:pPr>
            <a:r>
              <a:rPr lang="en-US" sz="4732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Facebook: </a:t>
            </a:r>
            <a:r>
              <a:rPr lang="en-US" sz="4732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Dolphin House Outdoor Education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491" y="5054503"/>
            <a:ext cx="3994051" cy="87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88"/>
              </a:lnSpc>
            </a:pPr>
            <a:r>
              <a:rPr lang="en-US" sz="6171" b="1">
                <a:solidFill>
                  <a:srgbClr val="FFFFFF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Contact Us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4270" cy="10287000"/>
          </a:xfrm>
          <a:custGeom>
            <a:avLst/>
            <a:gdLst/>
            <a:ahLst/>
            <a:cxnLst/>
            <a:rect l="l" t="t" r="r" b="b"/>
            <a:pathLst>
              <a:path w="18304270" h="10287000">
                <a:moveTo>
                  <a:pt x="0" y="0"/>
                </a:moveTo>
                <a:lnTo>
                  <a:pt x="18304270" y="0"/>
                </a:lnTo>
                <a:lnTo>
                  <a:pt x="183042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606872" flipH="1">
            <a:off x="9700798" y="1413929"/>
            <a:ext cx="1709347" cy="482891"/>
          </a:xfrm>
          <a:custGeom>
            <a:avLst/>
            <a:gdLst/>
            <a:ahLst/>
            <a:cxnLst/>
            <a:rect l="l" t="t" r="r" b="b"/>
            <a:pathLst>
              <a:path w="1709347" h="482891">
                <a:moveTo>
                  <a:pt x="1709348" y="0"/>
                </a:moveTo>
                <a:lnTo>
                  <a:pt x="0" y="0"/>
                </a:lnTo>
                <a:lnTo>
                  <a:pt x="0" y="482891"/>
                </a:lnTo>
                <a:lnTo>
                  <a:pt x="1709348" y="482891"/>
                </a:lnTo>
                <a:lnTo>
                  <a:pt x="17093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144000" y="686308"/>
            <a:ext cx="3883261" cy="710809"/>
            <a:chOff x="0" y="0"/>
            <a:chExt cx="1022752" cy="1872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2752" cy="187209"/>
            </a:xfrm>
            <a:custGeom>
              <a:avLst/>
              <a:gdLst/>
              <a:ahLst/>
              <a:cxnLst/>
              <a:rect l="l" t="t" r="r" b="b"/>
              <a:pathLst>
                <a:path w="1022752" h="187209">
                  <a:moveTo>
                    <a:pt x="93605" y="0"/>
                  </a:moveTo>
                  <a:lnTo>
                    <a:pt x="929147" y="0"/>
                  </a:lnTo>
                  <a:cubicBezTo>
                    <a:pt x="953973" y="0"/>
                    <a:pt x="977781" y="9862"/>
                    <a:pt x="995336" y="27416"/>
                  </a:cubicBezTo>
                  <a:cubicBezTo>
                    <a:pt x="1012890" y="44970"/>
                    <a:pt x="1022752" y="68779"/>
                    <a:pt x="1022752" y="93605"/>
                  </a:cubicBezTo>
                  <a:lnTo>
                    <a:pt x="1022752" y="93605"/>
                  </a:lnTo>
                  <a:cubicBezTo>
                    <a:pt x="1022752" y="118430"/>
                    <a:pt x="1012890" y="142239"/>
                    <a:pt x="995336" y="159793"/>
                  </a:cubicBezTo>
                  <a:cubicBezTo>
                    <a:pt x="977781" y="177347"/>
                    <a:pt x="953973" y="187209"/>
                    <a:pt x="929147" y="187209"/>
                  </a:cubicBezTo>
                  <a:lnTo>
                    <a:pt x="93605" y="187209"/>
                  </a:lnTo>
                  <a:cubicBezTo>
                    <a:pt x="68779" y="187209"/>
                    <a:pt x="44970" y="177347"/>
                    <a:pt x="27416" y="159793"/>
                  </a:cubicBezTo>
                  <a:cubicBezTo>
                    <a:pt x="9862" y="142239"/>
                    <a:pt x="0" y="118430"/>
                    <a:pt x="0" y="93605"/>
                  </a:cubicBezTo>
                  <a:lnTo>
                    <a:pt x="0" y="93605"/>
                  </a:lnTo>
                  <a:cubicBezTo>
                    <a:pt x="0" y="68779"/>
                    <a:pt x="9862" y="44970"/>
                    <a:pt x="27416" y="27416"/>
                  </a:cubicBezTo>
                  <a:cubicBezTo>
                    <a:pt x="44970" y="9862"/>
                    <a:pt x="68779" y="0"/>
                    <a:pt x="936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22752" cy="234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162501" y="3882309"/>
            <a:ext cx="3096799" cy="710809"/>
            <a:chOff x="0" y="0"/>
            <a:chExt cx="815618" cy="1872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5618" cy="187209"/>
            </a:xfrm>
            <a:custGeom>
              <a:avLst/>
              <a:gdLst/>
              <a:ahLst/>
              <a:cxnLst/>
              <a:rect l="l" t="t" r="r" b="b"/>
              <a:pathLst>
                <a:path w="815618" h="187209">
                  <a:moveTo>
                    <a:pt x="93605" y="0"/>
                  </a:moveTo>
                  <a:lnTo>
                    <a:pt x="722013" y="0"/>
                  </a:lnTo>
                  <a:cubicBezTo>
                    <a:pt x="746839" y="0"/>
                    <a:pt x="770647" y="9862"/>
                    <a:pt x="788202" y="27416"/>
                  </a:cubicBezTo>
                  <a:cubicBezTo>
                    <a:pt x="805756" y="44970"/>
                    <a:pt x="815618" y="68779"/>
                    <a:pt x="815618" y="93605"/>
                  </a:cubicBezTo>
                  <a:lnTo>
                    <a:pt x="815618" y="93605"/>
                  </a:lnTo>
                  <a:cubicBezTo>
                    <a:pt x="815618" y="118430"/>
                    <a:pt x="805756" y="142239"/>
                    <a:pt x="788202" y="159793"/>
                  </a:cubicBezTo>
                  <a:cubicBezTo>
                    <a:pt x="770647" y="177347"/>
                    <a:pt x="746839" y="187209"/>
                    <a:pt x="722013" y="187209"/>
                  </a:cubicBezTo>
                  <a:lnTo>
                    <a:pt x="93605" y="187209"/>
                  </a:lnTo>
                  <a:cubicBezTo>
                    <a:pt x="68779" y="187209"/>
                    <a:pt x="44970" y="177347"/>
                    <a:pt x="27416" y="159793"/>
                  </a:cubicBezTo>
                  <a:cubicBezTo>
                    <a:pt x="9862" y="142239"/>
                    <a:pt x="0" y="118430"/>
                    <a:pt x="0" y="93605"/>
                  </a:cubicBezTo>
                  <a:lnTo>
                    <a:pt x="0" y="93605"/>
                  </a:lnTo>
                  <a:cubicBezTo>
                    <a:pt x="0" y="68779"/>
                    <a:pt x="9862" y="44970"/>
                    <a:pt x="27416" y="27416"/>
                  </a:cubicBezTo>
                  <a:cubicBezTo>
                    <a:pt x="44970" y="9862"/>
                    <a:pt x="68779" y="0"/>
                    <a:pt x="936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5618" cy="234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241280" y="9258300"/>
            <a:ext cx="3046720" cy="684784"/>
            <a:chOff x="0" y="0"/>
            <a:chExt cx="802428" cy="1803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2428" cy="180355"/>
            </a:xfrm>
            <a:custGeom>
              <a:avLst/>
              <a:gdLst/>
              <a:ahLst/>
              <a:cxnLst/>
              <a:rect l="l" t="t" r="r" b="b"/>
              <a:pathLst>
                <a:path w="802428" h="180355">
                  <a:moveTo>
                    <a:pt x="90177" y="0"/>
                  </a:moveTo>
                  <a:lnTo>
                    <a:pt x="712251" y="0"/>
                  </a:lnTo>
                  <a:cubicBezTo>
                    <a:pt x="762055" y="0"/>
                    <a:pt x="802428" y="40374"/>
                    <a:pt x="802428" y="90177"/>
                  </a:cubicBezTo>
                  <a:lnTo>
                    <a:pt x="802428" y="90177"/>
                  </a:lnTo>
                  <a:cubicBezTo>
                    <a:pt x="802428" y="114094"/>
                    <a:pt x="792928" y="137031"/>
                    <a:pt x="776016" y="153942"/>
                  </a:cubicBezTo>
                  <a:cubicBezTo>
                    <a:pt x="759105" y="170854"/>
                    <a:pt x="736168" y="180355"/>
                    <a:pt x="712251" y="180355"/>
                  </a:cubicBezTo>
                  <a:lnTo>
                    <a:pt x="90177" y="180355"/>
                  </a:lnTo>
                  <a:cubicBezTo>
                    <a:pt x="40374" y="180355"/>
                    <a:pt x="0" y="139981"/>
                    <a:pt x="0" y="90177"/>
                  </a:cubicBezTo>
                  <a:lnTo>
                    <a:pt x="0" y="90177"/>
                  </a:lnTo>
                  <a:cubicBezTo>
                    <a:pt x="0" y="40374"/>
                    <a:pt x="40374" y="0"/>
                    <a:pt x="901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02428" cy="227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024275" y="3539917"/>
            <a:ext cx="2896148" cy="684784"/>
            <a:chOff x="0" y="0"/>
            <a:chExt cx="762771" cy="1803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62771" cy="180355"/>
            </a:xfrm>
            <a:custGeom>
              <a:avLst/>
              <a:gdLst/>
              <a:ahLst/>
              <a:cxnLst/>
              <a:rect l="l" t="t" r="r" b="b"/>
              <a:pathLst>
                <a:path w="762771" h="180355">
                  <a:moveTo>
                    <a:pt x="90177" y="0"/>
                  </a:moveTo>
                  <a:lnTo>
                    <a:pt x="672594" y="0"/>
                  </a:lnTo>
                  <a:cubicBezTo>
                    <a:pt x="722398" y="0"/>
                    <a:pt x="762771" y="40374"/>
                    <a:pt x="762771" y="90177"/>
                  </a:cubicBezTo>
                  <a:lnTo>
                    <a:pt x="762771" y="90177"/>
                  </a:lnTo>
                  <a:cubicBezTo>
                    <a:pt x="762771" y="114094"/>
                    <a:pt x="753271" y="137031"/>
                    <a:pt x="736359" y="153942"/>
                  </a:cubicBezTo>
                  <a:cubicBezTo>
                    <a:pt x="719448" y="170854"/>
                    <a:pt x="696511" y="180355"/>
                    <a:pt x="672594" y="180355"/>
                  </a:cubicBezTo>
                  <a:lnTo>
                    <a:pt x="90177" y="180355"/>
                  </a:lnTo>
                  <a:cubicBezTo>
                    <a:pt x="40374" y="180355"/>
                    <a:pt x="0" y="139981"/>
                    <a:pt x="0" y="90177"/>
                  </a:cubicBezTo>
                  <a:lnTo>
                    <a:pt x="0" y="90177"/>
                  </a:lnTo>
                  <a:cubicBezTo>
                    <a:pt x="0" y="40374"/>
                    <a:pt x="40374" y="0"/>
                    <a:pt x="901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762771" cy="227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81561" y="7402459"/>
            <a:ext cx="3883261" cy="710809"/>
            <a:chOff x="0" y="0"/>
            <a:chExt cx="1022752" cy="1872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22752" cy="187209"/>
            </a:xfrm>
            <a:custGeom>
              <a:avLst/>
              <a:gdLst/>
              <a:ahLst/>
              <a:cxnLst/>
              <a:rect l="l" t="t" r="r" b="b"/>
              <a:pathLst>
                <a:path w="1022752" h="187209">
                  <a:moveTo>
                    <a:pt x="93605" y="0"/>
                  </a:moveTo>
                  <a:lnTo>
                    <a:pt x="929147" y="0"/>
                  </a:lnTo>
                  <a:cubicBezTo>
                    <a:pt x="953973" y="0"/>
                    <a:pt x="977781" y="9862"/>
                    <a:pt x="995336" y="27416"/>
                  </a:cubicBezTo>
                  <a:cubicBezTo>
                    <a:pt x="1012890" y="44970"/>
                    <a:pt x="1022752" y="68779"/>
                    <a:pt x="1022752" y="93605"/>
                  </a:cubicBezTo>
                  <a:lnTo>
                    <a:pt x="1022752" y="93605"/>
                  </a:lnTo>
                  <a:cubicBezTo>
                    <a:pt x="1022752" y="118430"/>
                    <a:pt x="1012890" y="142239"/>
                    <a:pt x="995336" y="159793"/>
                  </a:cubicBezTo>
                  <a:cubicBezTo>
                    <a:pt x="977781" y="177347"/>
                    <a:pt x="953973" y="187209"/>
                    <a:pt x="929147" y="187209"/>
                  </a:cubicBezTo>
                  <a:lnTo>
                    <a:pt x="93605" y="187209"/>
                  </a:lnTo>
                  <a:cubicBezTo>
                    <a:pt x="68779" y="187209"/>
                    <a:pt x="44970" y="177347"/>
                    <a:pt x="27416" y="159793"/>
                  </a:cubicBezTo>
                  <a:cubicBezTo>
                    <a:pt x="9862" y="142239"/>
                    <a:pt x="0" y="118430"/>
                    <a:pt x="0" y="93605"/>
                  </a:cubicBezTo>
                  <a:lnTo>
                    <a:pt x="0" y="93605"/>
                  </a:lnTo>
                  <a:cubicBezTo>
                    <a:pt x="0" y="68779"/>
                    <a:pt x="9862" y="44970"/>
                    <a:pt x="27416" y="27416"/>
                  </a:cubicBezTo>
                  <a:cubicBezTo>
                    <a:pt x="44970" y="9862"/>
                    <a:pt x="68779" y="0"/>
                    <a:pt x="936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022752" cy="234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352207">
            <a:off x="6492561" y="4078614"/>
            <a:ext cx="1709347" cy="482891"/>
          </a:xfrm>
          <a:custGeom>
            <a:avLst/>
            <a:gdLst/>
            <a:ahLst/>
            <a:cxnLst/>
            <a:rect l="l" t="t" r="r" b="b"/>
            <a:pathLst>
              <a:path w="1709347" h="482891">
                <a:moveTo>
                  <a:pt x="0" y="0"/>
                </a:moveTo>
                <a:lnTo>
                  <a:pt x="1709347" y="0"/>
                </a:lnTo>
                <a:lnTo>
                  <a:pt x="1709347" y="482891"/>
                </a:lnTo>
                <a:lnTo>
                  <a:pt x="0" y="482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9152135" y="626608"/>
            <a:ext cx="3875126" cy="77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4539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Culzean Castle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60079" y="3822609"/>
            <a:ext cx="3875126" cy="77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4539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Bunkhouse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48125" y="3454192"/>
            <a:ext cx="3875126" cy="77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4539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Boathouse</a:t>
            </a:r>
          </a:p>
        </p:txBody>
      </p:sp>
      <p:sp>
        <p:nvSpPr>
          <p:cNvPr id="26" name="Freeform 26"/>
          <p:cNvSpPr/>
          <p:nvPr/>
        </p:nvSpPr>
        <p:spPr>
          <a:xfrm rot="3195284" flipH="1" flipV="1">
            <a:off x="17109413" y="9016855"/>
            <a:ext cx="1709347" cy="482891"/>
          </a:xfrm>
          <a:custGeom>
            <a:avLst/>
            <a:gdLst/>
            <a:ahLst/>
            <a:cxnLst/>
            <a:rect l="l" t="t" r="r" b="b"/>
            <a:pathLst>
              <a:path w="1709347" h="482891">
                <a:moveTo>
                  <a:pt x="1709347" y="482890"/>
                </a:moveTo>
                <a:lnTo>
                  <a:pt x="0" y="482890"/>
                </a:lnTo>
                <a:lnTo>
                  <a:pt x="0" y="0"/>
                </a:lnTo>
                <a:lnTo>
                  <a:pt x="1709347" y="0"/>
                </a:lnTo>
                <a:lnTo>
                  <a:pt x="1709347" y="48289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14815276" y="9172575"/>
            <a:ext cx="3875126" cy="77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4539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Bathhouse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89697" y="7316734"/>
            <a:ext cx="3875126" cy="77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4539" b="1">
                <a:solidFill>
                  <a:srgbClr val="183E6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Dolphin House</a:t>
            </a:r>
          </a:p>
        </p:txBody>
      </p:sp>
      <p:sp>
        <p:nvSpPr>
          <p:cNvPr id="29" name="Freeform 29"/>
          <p:cNvSpPr/>
          <p:nvPr/>
        </p:nvSpPr>
        <p:spPr>
          <a:xfrm rot="-1606872" flipH="1" flipV="1">
            <a:off x="13307828" y="3899121"/>
            <a:ext cx="1709347" cy="482891"/>
          </a:xfrm>
          <a:custGeom>
            <a:avLst/>
            <a:gdLst/>
            <a:ahLst/>
            <a:cxnLst/>
            <a:rect l="l" t="t" r="r" b="b"/>
            <a:pathLst>
              <a:path w="1709347" h="482891">
                <a:moveTo>
                  <a:pt x="1709347" y="482891"/>
                </a:moveTo>
                <a:lnTo>
                  <a:pt x="0" y="482891"/>
                </a:lnTo>
                <a:lnTo>
                  <a:pt x="0" y="0"/>
                </a:lnTo>
                <a:lnTo>
                  <a:pt x="1709347" y="0"/>
                </a:lnTo>
                <a:lnTo>
                  <a:pt x="1709347" y="4828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9695288" flipH="1" flipV="1">
            <a:off x="12420645" y="7845798"/>
            <a:ext cx="1709347" cy="482891"/>
          </a:xfrm>
          <a:custGeom>
            <a:avLst/>
            <a:gdLst/>
            <a:ahLst/>
            <a:cxnLst/>
            <a:rect l="l" t="t" r="r" b="b"/>
            <a:pathLst>
              <a:path w="1709347" h="482891">
                <a:moveTo>
                  <a:pt x="1709347" y="482890"/>
                </a:moveTo>
                <a:lnTo>
                  <a:pt x="0" y="482890"/>
                </a:lnTo>
                <a:lnTo>
                  <a:pt x="0" y="0"/>
                </a:lnTo>
                <a:lnTo>
                  <a:pt x="1709347" y="0"/>
                </a:lnTo>
                <a:lnTo>
                  <a:pt x="1709347" y="48289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4051" y="3086100"/>
            <a:ext cx="4675909" cy="4114800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215885"/>
            <a:ext cx="18288000" cy="13708380"/>
          </a:xfrm>
          <a:custGeom>
            <a:avLst/>
            <a:gdLst/>
            <a:ahLst/>
            <a:cxnLst/>
            <a:rect l="l" t="t" r="r" b="b"/>
            <a:pathLst>
              <a:path w="18288000" h="13708380">
                <a:moveTo>
                  <a:pt x="0" y="0"/>
                </a:moveTo>
                <a:lnTo>
                  <a:pt x="18288000" y="0"/>
                </a:lnTo>
                <a:lnTo>
                  <a:pt x="18288000" y="13708380"/>
                </a:lnTo>
                <a:lnTo>
                  <a:pt x="0" y="13708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283974" y="876300"/>
            <a:ext cx="4103626" cy="132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8"/>
              </a:lnSpc>
            </a:pPr>
            <a:r>
              <a:rPr lang="en-US" sz="7727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Aims and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51206" y="876300"/>
            <a:ext cx="4572099" cy="13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8"/>
              </a:lnSpc>
            </a:pPr>
            <a:r>
              <a:rPr lang="en-US" sz="7727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Objectives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08301" y="4472211"/>
            <a:ext cx="5303816" cy="2007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279" spc="9" dirty="0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We support schools to develop experiences and outcomes, incorporating the Curriculum for Excellence into every activity. Details can be found on our website.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50613" y="4463338"/>
            <a:ext cx="7314655" cy="158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Encourage independence and self reliance</a:t>
            </a:r>
          </a:p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Build confidence</a:t>
            </a:r>
          </a:p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Learn new skills</a:t>
            </a:r>
          </a:p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Develop positive attitudes through co-operative learning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8301" y="8068415"/>
            <a:ext cx="5551304" cy="118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Support families to develop skills for life</a:t>
            </a:r>
          </a:p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Foster a positive approach to healthy living</a:t>
            </a:r>
          </a:p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Promote the concept of sustainability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50613" y="8068415"/>
            <a:ext cx="6808687" cy="118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Encourage curiosity and excitement through outdoor experiences</a:t>
            </a:r>
          </a:p>
          <a:p>
            <a:pPr algn="l">
              <a:lnSpc>
                <a:spcPts val="3190"/>
              </a:lnSpc>
            </a:pPr>
            <a:r>
              <a:rPr lang="en-US" sz="2279" spc="9">
                <a:solidFill>
                  <a:srgbClr val="606060"/>
                </a:solidFill>
                <a:latin typeface="Barlow"/>
                <a:ea typeface="Barlow"/>
                <a:cs typeface="Barlow"/>
                <a:sym typeface="Barlow"/>
              </a:rPr>
              <a:t>Create unique memories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08300" y="2844664"/>
            <a:ext cx="1206699" cy="733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20"/>
              </a:lnSpc>
            </a:pPr>
            <a:r>
              <a:rPr lang="en-US" sz="4586" dirty="0" err="1">
                <a:solidFill>
                  <a:srgbClr val="537190"/>
                </a:solidFill>
                <a:latin typeface="Barlow"/>
                <a:ea typeface="Barlow"/>
                <a:cs typeface="Barlow"/>
                <a:sym typeface="Barlow"/>
              </a:rPr>
              <a:t>CfE</a:t>
            </a:r>
            <a:endParaRPr lang="en-US" sz="4586" dirty="0">
              <a:solidFill>
                <a:srgbClr val="53719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49721" y="2844664"/>
            <a:ext cx="2573585" cy="793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0"/>
              </a:lnSpc>
            </a:pPr>
            <a:r>
              <a:rPr lang="en-US" sz="4586">
                <a:solidFill>
                  <a:srgbClr val="537190"/>
                </a:solidFill>
                <a:latin typeface="Barlow"/>
                <a:ea typeface="Barlow"/>
                <a:cs typeface="Barlow"/>
                <a:sym typeface="Barlow"/>
              </a:rPr>
              <a:t>Growth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08301" y="6432467"/>
            <a:ext cx="3642013" cy="793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0"/>
              </a:lnSpc>
            </a:pPr>
            <a:r>
              <a:rPr lang="en-US" sz="4586">
                <a:solidFill>
                  <a:srgbClr val="537190"/>
                </a:solidFill>
                <a:latin typeface="Barlow"/>
                <a:ea typeface="Barlow"/>
                <a:cs typeface="Barlow"/>
                <a:sym typeface="Barlow"/>
              </a:rPr>
              <a:t>Transferable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50613" y="6440868"/>
            <a:ext cx="1145055" cy="793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0"/>
              </a:lnSpc>
            </a:pPr>
            <a:r>
              <a:rPr lang="en-US" sz="4586">
                <a:solidFill>
                  <a:srgbClr val="537190"/>
                </a:solidFill>
                <a:latin typeface="Barlow"/>
                <a:ea typeface="Barlow"/>
                <a:cs typeface="Barlow"/>
                <a:sym typeface="Barlow"/>
              </a:rPr>
              <a:t>Fun!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08301" y="3781652"/>
            <a:ext cx="3324291" cy="5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8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Curriculum Mapping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50613" y="3781652"/>
            <a:ext cx="3778550" cy="5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8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Personal Development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08301" y="7377856"/>
            <a:ext cx="3937729" cy="5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8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Life Skills Development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50613" y="7377856"/>
            <a:ext cx="3778900" cy="5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998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Enjoyable experiences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877981" y="-1186962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4555" y="343820"/>
            <a:ext cx="7587299" cy="1001643"/>
            <a:chOff x="0" y="0"/>
            <a:chExt cx="1998301" cy="2638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98301" cy="263807"/>
            </a:xfrm>
            <a:custGeom>
              <a:avLst/>
              <a:gdLst/>
              <a:ahLst/>
              <a:cxnLst/>
              <a:rect l="l" t="t" r="r" b="b"/>
              <a:pathLst>
                <a:path w="1998301" h="263807">
                  <a:moveTo>
                    <a:pt x="96936" y="0"/>
                  </a:moveTo>
                  <a:lnTo>
                    <a:pt x="1901365" y="0"/>
                  </a:lnTo>
                  <a:cubicBezTo>
                    <a:pt x="1954901" y="0"/>
                    <a:pt x="1998301" y="43400"/>
                    <a:pt x="1998301" y="96936"/>
                  </a:cubicBezTo>
                  <a:lnTo>
                    <a:pt x="1998301" y="166871"/>
                  </a:lnTo>
                  <a:cubicBezTo>
                    <a:pt x="1998301" y="220407"/>
                    <a:pt x="1954901" y="263807"/>
                    <a:pt x="1901365" y="263807"/>
                  </a:cubicBezTo>
                  <a:lnTo>
                    <a:pt x="96936" y="263807"/>
                  </a:lnTo>
                  <a:cubicBezTo>
                    <a:pt x="43400" y="263807"/>
                    <a:pt x="0" y="220407"/>
                    <a:pt x="0" y="166871"/>
                  </a:cubicBezTo>
                  <a:lnTo>
                    <a:pt x="0" y="96936"/>
                  </a:lnTo>
                  <a:cubicBezTo>
                    <a:pt x="0" y="43400"/>
                    <a:pt x="43400" y="0"/>
                    <a:pt x="9693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998301" cy="311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4555" y="1611964"/>
            <a:ext cx="6306578" cy="1435131"/>
            <a:chOff x="0" y="0"/>
            <a:chExt cx="1660992" cy="3779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0992" cy="377977"/>
            </a:xfrm>
            <a:custGeom>
              <a:avLst/>
              <a:gdLst/>
              <a:ahLst/>
              <a:cxnLst/>
              <a:rect l="l" t="t" r="r" b="b"/>
              <a:pathLst>
                <a:path w="1660992" h="377977">
                  <a:moveTo>
                    <a:pt x="116621" y="0"/>
                  </a:moveTo>
                  <a:lnTo>
                    <a:pt x="1544370" y="0"/>
                  </a:lnTo>
                  <a:cubicBezTo>
                    <a:pt x="1575300" y="0"/>
                    <a:pt x="1604963" y="12287"/>
                    <a:pt x="1626834" y="34158"/>
                  </a:cubicBezTo>
                  <a:cubicBezTo>
                    <a:pt x="1648705" y="56028"/>
                    <a:pt x="1660992" y="85692"/>
                    <a:pt x="1660992" y="116621"/>
                  </a:cubicBezTo>
                  <a:lnTo>
                    <a:pt x="1660992" y="261355"/>
                  </a:lnTo>
                  <a:cubicBezTo>
                    <a:pt x="1660992" y="292285"/>
                    <a:pt x="1648705" y="321949"/>
                    <a:pt x="1626834" y="343819"/>
                  </a:cubicBezTo>
                  <a:cubicBezTo>
                    <a:pt x="1604963" y="365690"/>
                    <a:pt x="1575300" y="377977"/>
                    <a:pt x="1544370" y="377977"/>
                  </a:cubicBezTo>
                  <a:lnTo>
                    <a:pt x="116621" y="377977"/>
                  </a:lnTo>
                  <a:cubicBezTo>
                    <a:pt x="85692" y="377977"/>
                    <a:pt x="56028" y="365690"/>
                    <a:pt x="34158" y="343819"/>
                  </a:cubicBezTo>
                  <a:cubicBezTo>
                    <a:pt x="12287" y="321949"/>
                    <a:pt x="0" y="292285"/>
                    <a:pt x="0" y="261355"/>
                  </a:cubicBezTo>
                  <a:lnTo>
                    <a:pt x="0" y="116621"/>
                  </a:lnTo>
                  <a:cubicBezTo>
                    <a:pt x="0" y="85692"/>
                    <a:pt x="12287" y="56028"/>
                    <a:pt x="34158" y="34158"/>
                  </a:cubicBezTo>
                  <a:cubicBezTo>
                    <a:pt x="56028" y="12287"/>
                    <a:pt x="85692" y="0"/>
                    <a:pt x="1166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660992" cy="425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803704" y="2500980"/>
            <a:ext cx="4917892" cy="2070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8"/>
              </a:lnSpc>
            </a:pPr>
            <a:r>
              <a:rPr lang="en-US" sz="843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The</a:t>
            </a:r>
          </a:p>
          <a:p>
            <a:pPr algn="ctr">
              <a:lnSpc>
                <a:spcPts val="7675"/>
              </a:lnSpc>
            </a:pPr>
            <a:r>
              <a:rPr lang="en-US" sz="7832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Bunkhouse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09739" y="4777660"/>
            <a:ext cx="5711742" cy="2559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26"/>
              </a:lnSpc>
            </a:pPr>
            <a:r>
              <a:rPr lang="en-US" sz="2947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Our bunkhouse sleeps 32 people and has had major updates in the past two years, with brand new flooring, heaters, storage space and beds in every room.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4555" y="416477"/>
            <a:ext cx="7587299" cy="77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0"/>
              </a:lnSpc>
            </a:pPr>
            <a:r>
              <a:rPr lang="en-US" sz="4536" b="1" i="1">
                <a:solidFill>
                  <a:srgbClr val="183E66"/>
                </a:solidFill>
                <a:latin typeface="Barlow Semi-Bold Italics"/>
                <a:ea typeface="Barlow Semi-Bold Italics"/>
                <a:cs typeface="Barlow Semi-Bold Italics"/>
                <a:sym typeface="Barlow Semi-Bold Italics"/>
              </a:rPr>
              <a:t>Fully wheelchair accessible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3633" y="1901413"/>
            <a:ext cx="6168420" cy="77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4539" b="1" i="1">
                <a:solidFill>
                  <a:srgbClr val="183E66"/>
                </a:solidFill>
                <a:latin typeface="Barlow Semi-Bold Italics"/>
                <a:ea typeface="Barlow Semi-Bold Italics"/>
                <a:cs typeface="Barlow Semi-Bold Italics"/>
                <a:sym typeface="Barlow Semi-Bold Italics"/>
              </a:rPr>
              <a:t>Home away from home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6251809" y="-6330462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439344" y="-589736"/>
            <a:ext cx="8089513" cy="6085689"/>
          </a:xfrm>
          <a:custGeom>
            <a:avLst/>
            <a:gdLst/>
            <a:ahLst/>
            <a:cxnLst/>
            <a:rect l="l" t="t" r="r" b="b"/>
            <a:pathLst>
              <a:path w="8089513" h="6085689">
                <a:moveTo>
                  <a:pt x="0" y="0"/>
                </a:moveTo>
                <a:lnTo>
                  <a:pt x="8089513" y="0"/>
                </a:lnTo>
                <a:lnTo>
                  <a:pt x="8089513" y="6085688"/>
                </a:lnTo>
                <a:lnTo>
                  <a:pt x="0" y="6085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66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4042744" y="4047131"/>
            <a:ext cx="9394918" cy="7075851"/>
          </a:xfrm>
          <a:custGeom>
            <a:avLst/>
            <a:gdLst/>
            <a:ahLst/>
            <a:cxnLst/>
            <a:rect l="l" t="t" r="r" b="b"/>
            <a:pathLst>
              <a:path w="9394918" h="7075851">
                <a:moveTo>
                  <a:pt x="0" y="0"/>
                </a:moveTo>
                <a:lnTo>
                  <a:pt x="9394918" y="0"/>
                </a:lnTo>
                <a:lnTo>
                  <a:pt x="9394918" y="7075851"/>
                </a:lnTo>
                <a:lnTo>
                  <a:pt x="0" y="707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6667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93437" y="858825"/>
            <a:ext cx="3239055" cy="233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6"/>
              </a:lnSpc>
            </a:pPr>
            <a:r>
              <a:rPr lang="en-US" sz="948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The</a:t>
            </a:r>
          </a:p>
          <a:p>
            <a:pPr algn="ctr">
              <a:lnSpc>
                <a:spcPts val="8630"/>
              </a:lnSpc>
            </a:pPr>
            <a:r>
              <a:rPr lang="en-US" sz="8806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Dorms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391988" y="-5662136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771181" y="-1061002"/>
            <a:ext cx="7950943" cy="5970671"/>
          </a:xfrm>
          <a:custGeom>
            <a:avLst/>
            <a:gdLst/>
            <a:ahLst/>
            <a:cxnLst/>
            <a:rect l="l" t="t" r="r" b="b"/>
            <a:pathLst>
              <a:path w="7950943" h="5970671">
                <a:moveTo>
                  <a:pt x="0" y="0"/>
                </a:moveTo>
                <a:lnTo>
                  <a:pt x="7950944" y="0"/>
                </a:lnTo>
                <a:lnTo>
                  <a:pt x="795094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814630" y="5143500"/>
            <a:ext cx="7994393" cy="5995795"/>
          </a:xfrm>
          <a:custGeom>
            <a:avLst/>
            <a:gdLst/>
            <a:ahLst/>
            <a:cxnLst/>
            <a:rect l="l" t="t" r="r" b="b"/>
            <a:pathLst>
              <a:path w="7994393" h="5995795">
                <a:moveTo>
                  <a:pt x="0" y="0"/>
                </a:moveTo>
                <a:lnTo>
                  <a:pt x="7994393" y="0"/>
                </a:lnTo>
                <a:lnTo>
                  <a:pt x="7994393" y="5995795"/>
                </a:lnTo>
                <a:lnTo>
                  <a:pt x="0" y="5995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260581" y="4048715"/>
            <a:ext cx="8998719" cy="6749040"/>
          </a:xfrm>
          <a:custGeom>
            <a:avLst/>
            <a:gdLst/>
            <a:ahLst/>
            <a:cxnLst/>
            <a:rect l="l" t="t" r="r" b="b"/>
            <a:pathLst>
              <a:path w="8998719" h="6749040">
                <a:moveTo>
                  <a:pt x="0" y="0"/>
                </a:moveTo>
                <a:lnTo>
                  <a:pt x="8998719" y="0"/>
                </a:lnTo>
                <a:lnTo>
                  <a:pt x="8998719" y="6749040"/>
                </a:lnTo>
                <a:lnTo>
                  <a:pt x="0" y="6749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3465420" y="701784"/>
            <a:ext cx="4467141" cy="266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3"/>
              </a:lnSpc>
            </a:pPr>
            <a:r>
              <a:rPr lang="en-US" sz="1085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Social</a:t>
            </a:r>
          </a:p>
          <a:p>
            <a:pPr algn="ctr">
              <a:lnSpc>
                <a:spcPts val="9871"/>
              </a:lnSpc>
            </a:pPr>
            <a:r>
              <a:rPr lang="en-US" sz="10073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Rooms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951402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5143500" y="-1186962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7950" y="2192481"/>
            <a:ext cx="5054765" cy="271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9"/>
              </a:lnSpc>
            </a:pPr>
            <a:r>
              <a:rPr lang="en-US" sz="1110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Dolphin</a:t>
            </a:r>
          </a:p>
          <a:p>
            <a:pPr algn="ctr">
              <a:lnSpc>
                <a:spcPts val="10100"/>
              </a:lnSpc>
            </a:pPr>
            <a:r>
              <a:rPr lang="en-US" sz="10306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House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2265" y="5076825"/>
            <a:ext cx="4237481" cy="261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6"/>
              </a:lnSpc>
            </a:pPr>
            <a:r>
              <a:rPr lang="en-US" sz="2947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Built in 1775 as a laundry house for Culzean Castle, it was later converted to an Outdoor Education Centre in 2001.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09852"/>
            <a:ext cx="19608938" cy="14706703"/>
          </a:xfrm>
          <a:custGeom>
            <a:avLst/>
            <a:gdLst/>
            <a:ahLst/>
            <a:cxnLst/>
            <a:rect l="l" t="t" r="r" b="b"/>
            <a:pathLst>
              <a:path w="19608938" h="14706703">
                <a:moveTo>
                  <a:pt x="0" y="0"/>
                </a:moveTo>
                <a:lnTo>
                  <a:pt x="19608938" y="0"/>
                </a:lnTo>
                <a:lnTo>
                  <a:pt x="19608938" y="14706704"/>
                </a:lnTo>
                <a:lnTo>
                  <a:pt x="0" y="1470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3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5929772" y="-6527062"/>
            <a:ext cx="10287000" cy="12660923"/>
            <a:chOff x="0" y="0"/>
            <a:chExt cx="6604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183E66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36753" y="891586"/>
            <a:ext cx="4909245" cy="2301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0"/>
              </a:lnSpc>
            </a:pPr>
            <a:r>
              <a:rPr lang="en-US" sz="937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Main</a:t>
            </a:r>
          </a:p>
          <a:p>
            <a:pPr algn="ctr">
              <a:lnSpc>
                <a:spcPts val="8531"/>
              </a:lnSpc>
            </a:pPr>
            <a:r>
              <a:rPr lang="en-US" sz="8706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Room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676</Words>
  <Application>Microsoft Office PowerPoint</Application>
  <PresentationFormat>Custom</PresentationFormat>
  <Paragraphs>111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Barlow Bold</vt:lpstr>
      <vt:lpstr>Barlow Light</vt:lpstr>
      <vt:lpstr>Barlow</vt:lpstr>
      <vt:lpstr>Calibri</vt:lpstr>
      <vt:lpstr>Barlow Semi-Bold Italics</vt:lpstr>
      <vt:lpstr>Barlow Semi-Bold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 Schools Presentation - Website Edition</dc:title>
  <cp:lastModifiedBy>Strachan, Raiyah</cp:lastModifiedBy>
  <cp:revision>2</cp:revision>
  <dcterms:created xsi:type="dcterms:W3CDTF">2006-08-16T00:00:00Z</dcterms:created>
  <dcterms:modified xsi:type="dcterms:W3CDTF">2025-06-02T10:02:09Z</dcterms:modified>
  <dc:identifier>DAGpMXOOlDw</dc:identifier>
</cp:coreProperties>
</file>